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6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7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8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2" r:id="rId1"/>
    <p:sldMasterId id="2147483936" r:id="rId2"/>
    <p:sldMasterId id="2147483944" r:id="rId3"/>
    <p:sldMasterId id="2147483948" r:id="rId4"/>
    <p:sldMasterId id="2147483952" r:id="rId5"/>
    <p:sldMasterId id="2147483956" r:id="rId6"/>
    <p:sldMasterId id="2147483940" r:id="rId7"/>
    <p:sldMasterId id="2147483931" r:id="rId8"/>
    <p:sldMasterId id="2147483927" r:id="rId9"/>
  </p:sldMasterIdLst>
  <p:notesMasterIdLst>
    <p:notesMasterId r:id="rId39"/>
  </p:notesMasterIdLst>
  <p:sldIdLst>
    <p:sldId id="269" r:id="rId10"/>
    <p:sldId id="295" r:id="rId11"/>
    <p:sldId id="271" r:id="rId12"/>
    <p:sldId id="294" r:id="rId13"/>
    <p:sldId id="273" r:id="rId14"/>
    <p:sldId id="296" r:id="rId15"/>
    <p:sldId id="272" r:id="rId16"/>
    <p:sldId id="317" r:id="rId17"/>
    <p:sldId id="275" r:id="rId18"/>
    <p:sldId id="299" r:id="rId19"/>
    <p:sldId id="309" r:id="rId20"/>
    <p:sldId id="310" r:id="rId21"/>
    <p:sldId id="311" r:id="rId22"/>
    <p:sldId id="312" r:id="rId23"/>
    <p:sldId id="277" r:id="rId24"/>
    <p:sldId id="278" r:id="rId25"/>
    <p:sldId id="313" r:id="rId26"/>
    <p:sldId id="290" r:id="rId27"/>
    <p:sldId id="314" r:id="rId28"/>
    <p:sldId id="315" r:id="rId29"/>
    <p:sldId id="307" r:id="rId30"/>
    <p:sldId id="308" r:id="rId31"/>
    <p:sldId id="304" r:id="rId32"/>
    <p:sldId id="306" r:id="rId33"/>
    <p:sldId id="302" r:id="rId34"/>
    <p:sldId id="303" r:id="rId35"/>
    <p:sldId id="288" r:id="rId36"/>
    <p:sldId id="316" r:id="rId37"/>
    <p:sldId id="298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F6A3B9AB-135B-4370-9987-9FC0CCDDFA32}">
          <p14:sldIdLst>
            <p14:sldId id="269"/>
            <p14:sldId id="295"/>
            <p14:sldId id="271"/>
            <p14:sldId id="294"/>
            <p14:sldId id="273"/>
            <p14:sldId id="296"/>
            <p14:sldId id="272"/>
            <p14:sldId id="317"/>
            <p14:sldId id="275"/>
            <p14:sldId id="299"/>
            <p14:sldId id="309"/>
            <p14:sldId id="310"/>
            <p14:sldId id="311"/>
            <p14:sldId id="312"/>
            <p14:sldId id="277"/>
            <p14:sldId id="278"/>
            <p14:sldId id="313"/>
            <p14:sldId id="290"/>
            <p14:sldId id="314"/>
            <p14:sldId id="315"/>
            <p14:sldId id="307"/>
            <p14:sldId id="308"/>
            <p14:sldId id="304"/>
            <p14:sldId id="306"/>
            <p14:sldId id="302"/>
            <p14:sldId id="303"/>
            <p14:sldId id="288"/>
            <p14:sldId id="316"/>
            <p14:sldId id="2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A9E1"/>
    <a:srgbClr val="0047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66" y="13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115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AB92D-67B4-4806-86F5-C7D2A35C86F5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FAC6B-5D77-4D50-808F-F520F9663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696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778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583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5" y="1794934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201" y="300566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09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585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5" y="1794934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201" y="300566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0886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945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5" y="1794934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201" y="300566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1162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243C9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6/14/2017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725398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0059" y="1447802"/>
            <a:ext cx="5688540" cy="1470025"/>
          </a:xfrm>
        </p:spPr>
        <p:txBody>
          <a:bodyPr>
            <a:noAutofit/>
          </a:bodyPr>
          <a:lstStyle>
            <a:lvl1pPr algn="ctr">
              <a:defRPr lang="en-US" sz="3975" kern="1200" dirty="0">
                <a:solidFill>
                  <a:schemeClr val="tx2"/>
                </a:solidFill>
                <a:latin typeface="Franklin Gothic Demi" panose="020B07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7393" y="3064932"/>
            <a:ext cx="7128935" cy="1371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7019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280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716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and bullets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069" y="274641"/>
            <a:ext cx="7306732" cy="10969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067" y="1371603"/>
            <a:ext cx="7306733" cy="4038601"/>
          </a:xfrm>
        </p:spPr>
        <p:txBody>
          <a:bodyPr/>
          <a:lstStyle>
            <a:lvl2pPr marL="557213" indent="-214313">
              <a:buFont typeface="Arial" panose="020B0604020202020204" pitchFamily="34" charset="0"/>
              <a:buChar char="•"/>
              <a:defRPr/>
            </a:lvl2pPr>
            <a:lvl3pPr marL="857250" indent="-171450">
              <a:buFont typeface="Arial" panose="020B0604020202020204" pitchFamily="34" charset="0"/>
              <a:buChar char="•"/>
              <a:defRPr/>
            </a:lvl3pPr>
            <a:lvl4pPr marL="1200150" indent="-171450">
              <a:buFont typeface="Arial" panose="020B0604020202020204" pitchFamily="34" charset="0"/>
              <a:buChar char="•"/>
              <a:defRPr/>
            </a:lvl4pPr>
            <a:lvl5pPr marL="1543050" indent="-1714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670800" y="477840"/>
            <a:ext cx="4250796" cy="377189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18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5" y="1794934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201" y="300566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535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7" y="304801"/>
            <a:ext cx="8410575" cy="1066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9572623" y="304801"/>
            <a:ext cx="2371725" cy="1000123"/>
          </a:xfrm>
        </p:spPr>
        <p:txBody>
          <a:bodyPr/>
          <a:lstStyle>
            <a:lvl1pPr>
              <a:defRPr sz="2100" b="1">
                <a:solidFill>
                  <a:schemeClr val="bg1"/>
                </a:solidFill>
              </a:defRPr>
            </a:lvl1pPr>
            <a:lvl3pPr marL="857250" indent="-171450">
              <a:buFont typeface="Arial" panose="020B0604020202020204" pitchFamily="34" charset="0"/>
              <a:buChar char="•"/>
              <a:defRPr/>
            </a:lvl3pPr>
            <a:lvl4pPr marL="1200150" indent="-171450">
              <a:buFont typeface="Arial" panose="020B0604020202020204" pitchFamily="34" charset="0"/>
              <a:buChar char="•"/>
              <a:defRPr/>
            </a:lvl4pPr>
            <a:lvl5pPr marL="1543050" indent="-1714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9572624" y="1438279"/>
            <a:ext cx="2371725" cy="3609973"/>
          </a:xfrm>
        </p:spPr>
        <p:txBody>
          <a:bodyPr/>
          <a:lstStyle>
            <a:lvl1pPr marL="0" indent="0">
              <a:buFontTx/>
              <a:buNone/>
              <a:defRPr sz="1800" b="0">
                <a:solidFill>
                  <a:schemeClr val="tx1"/>
                </a:solidFill>
              </a:defRPr>
            </a:lvl1pPr>
            <a:lvl3pPr marL="857250" indent="-171450">
              <a:buFont typeface="Arial" panose="020B0604020202020204" pitchFamily="34" charset="0"/>
              <a:buChar char="•"/>
              <a:defRPr/>
            </a:lvl3pPr>
            <a:lvl4pPr marL="1200150" indent="-171450">
              <a:buFont typeface="Arial" panose="020B0604020202020204" pitchFamily="34" charset="0"/>
              <a:buChar char="•"/>
              <a:defRPr/>
            </a:lvl4pPr>
            <a:lvl5pPr marL="1543050" indent="-1714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Copy goes here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24936" y="1371601"/>
            <a:ext cx="8410575" cy="40386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41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921935" y="1625601"/>
            <a:ext cx="8373533" cy="10668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345267" y="2853266"/>
            <a:ext cx="7128935" cy="1371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1962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41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304800"/>
            <a:ext cx="10481056" cy="10668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99744" y="1447801"/>
            <a:ext cx="10083123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553" y="2057402"/>
            <a:ext cx="10095314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809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10566400" cy="109696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3"/>
            <a:ext cx="10566400" cy="40386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95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and bullets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374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245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751" y="2185078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9817" y="337142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0639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798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5" y="1794934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201" y="300566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2622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823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58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jpe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jpe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2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8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692" y="0"/>
            <a:ext cx="12375691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7257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60" r:id="rId2"/>
    <p:sldLayoutId id="2147483924" r:id="rId3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12191998" cy="670559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02367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12191998" cy="670559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65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00"/>
            <a:ext cx="12191996" cy="670559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91047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00"/>
            <a:ext cx="12191996" cy="670559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419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00"/>
            <a:ext cx="12191994" cy="670559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6095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12191998" cy="670559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1078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63" r:id="rId3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01838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105664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371604"/>
            <a:ext cx="10566400" cy="4419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3639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28" r:id="rId3"/>
    <p:sldLayoutId id="2147483929" r:id="rId4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ts val="900"/>
        </a:spcBef>
        <a:buFont typeface="Arial" panose="020B0604020202020204" pitchFamily="34" charset="0"/>
        <a:buChar char="•"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baseline="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google.com/url?sa=i&amp;rct=j&amp;q=&amp;esrc=s&amp;source=images&amp;cd=&amp;cad=rja&amp;uact=8&amp;ved=&amp;url=http://www.homefundinggroup.co.nz/&amp;psig=AFQjCNEV4HPu4sajKeR-6bEqM5h7rWpNIQ&amp;ust=1467090950068960" TargetMode="Externa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peamerica.org/advocacy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50million.shapeamerica.org/kentucky-health-and-pe-teachers-mobilize/" TargetMode="Externa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maineahperd.org/" TargetMode="Externa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csso.org/Who_We_Are/Meet_the_Chiefs.html?State=Maine%20Department%20of%20Education" TargetMode="External"/><Relationship Id="rId13" Type="http://schemas.openxmlformats.org/officeDocument/2006/relationships/image" Target="../media/image25.png"/><Relationship Id="rId3" Type="http://schemas.openxmlformats.org/officeDocument/2006/relationships/hyperlink" Target="mailto:susan.berry@maine.gov" TargetMode="External"/><Relationship Id="rId7" Type="http://schemas.openxmlformats.org/officeDocument/2006/relationships/hyperlink" Target="http://www.maine.gov/doe/physicaled/index.html" TargetMode="External"/><Relationship Id="rId12" Type="http://schemas.openxmlformats.org/officeDocument/2006/relationships/hyperlink" Target="http://www.maine.gov/governor/lepage/" TargetMode="External"/><Relationship Id="rId2" Type="http://schemas.openxmlformats.org/officeDocument/2006/relationships/hyperlink" Target="mailto:jean.zimmerman@maine.gov" TargetMode="Externa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www.maine.gov/doe/index.html" TargetMode="External"/><Relationship Id="rId11" Type="http://schemas.openxmlformats.org/officeDocument/2006/relationships/hyperlink" Target="http://www.mpa.cc/" TargetMode="External"/><Relationship Id="rId5" Type="http://schemas.openxmlformats.org/officeDocument/2006/relationships/hyperlink" Target="http://maine.gov/doe/essa/index.html" TargetMode="External"/><Relationship Id="rId10" Type="http://schemas.openxmlformats.org/officeDocument/2006/relationships/hyperlink" Target="http://www.msmaweb.com/" TargetMode="External"/><Relationship Id="rId4" Type="http://schemas.openxmlformats.org/officeDocument/2006/relationships/hyperlink" Target="mailto:Doug.Beck@maine.gov" TargetMode="External"/><Relationship Id="rId9" Type="http://schemas.openxmlformats.org/officeDocument/2006/relationships/hyperlink" Target="http://mainepta.org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38666" y="1776790"/>
            <a:ext cx="8373533" cy="1066800"/>
          </a:xfrm>
        </p:spPr>
        <p:txBody>
          <a:bodyPr>
            <a:noAutofit/>
          </a:bodyPr>
          <a:lstStyle/>
          <a:p>
            <a:r>
              <a:rPr lang="en-US" sz="4800" dirty="0"/>
              <a:t>Every Student Succeeds Act</a:t>
            </a:r>
            <a:br>
              <a:rPr lang="en-US" sz="4800" dirty="0"/>
            </a:br>
            <a:endParaRPr lang="en-US" sz="48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444561" y="3373942"/>
            <a:ext cx="5818383" cy="65179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B0F0"/>
                </a:solidFill>
                <a:latin typeface="Franklin Gothic Book" panose="020B0503020102020204" pitchFamily="34" charset="0"/>
              </a:rPr>
              <a:t>Opportunities for MAINE!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338666" y="2436513"/>
            <a:ext cx="8271932" cy="1693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8665" y="2697286"/>
            <a:ext cx="88297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Franklin Gothic Book" panose="020B0503020102020204" pitchFamily="34" charset="0"/>
              </a:rPr>
              <a:t>ESSA Impact on Health and Physical Education</a:t>
            </a:r>
          </a:p>
        </p:txBody>
      </p:sp>
    </p:spTree>
    <p:extLst>
      <p:ext uri="{BB962C8B-B14F-4D97-AF65-F5344CB8AC3E}">
        <p14:creationId xmlns:p14="http://schemas.microsoft.com/office/powerpoint/2010/main" val="346178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946" y="274638"/>
            <a:ext cx="10566400" cy="1096962"/>
          </a:xfrm>
        </p:spPr>
        <p:txBody>
          <a:bodyPr/>
          <a:lstStyle/>
          <a:p>
            <a:r>
              <a:rPr lang="en-US" dirty="0"/>
              <a:t>Title I Opportunities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3568" y="1263317"/>
            <a:ext cx="8522370" cy="4623955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State Accountability plans must include:</a:t>
            </a:r>
          </a:p>
          <a:p>
            <a:pPr lvl="1">
              <a:buFont typeface="Franklin Gothic Book" panose="020B0503020102020204" pitchFamily="34" charset="0"/>
              <a:buChar char="–"/>
            </a:pPr>
            <a:r>
              <a:rPr lang="en-US" dirty="0"/>
              <a:t>Student assessment scores </a:t>
            </a:r>
          </a:p>
          <a:p>
            <a:pPr lvl="1">
              <a:buFont typeface="Franklin Gothic Book" panose="020B0503020102020204" pitchFamily="34" charset="0"/>
              <a:buChar char="–"/>
            </a:pPr>
            <a:r>
              <a:rPr lang="en-US" dirty="0"/>
              <a:t>Graduation rates</a:t>
            </a:r>
          </a:p>
          <a:p>
            <a:pPr lvl="1">
              <a:buFont typeface="Franklin Gothic Book" panose="020B0503020102020204" pitchFamily="34" charset="0"/>
              <a:buChar char="–"/>
            </a:pPr>
            <a:r>
              <a:rPr lang="en-US" dirty="0"/>
              <a:t>Assistance to students with academic challenges</a:t>
            </a:r>
          </a:p>
          <a:p>
            <a:pPr lvl="1">
              <a:buFont typeface="Franklin Gothic Book" panose="020B0503020102020204" pitchFamily="34" charset="0"/>
              <a:buChar char="–"/>
            </a:pPr>
            <a:r>
              <a:rPr lang="en-US" dirty="0"/>
              <a:t>Minimum of ONE indicator for school quality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School quality indicator must include at least 3 metrics that show significant differentiation between schools</a:t>
            </a:r>
          </a:p>
          <a:p>
            <a:pPr lvl="1">
              <a:buFont typeface="Franklin Gothic Book" panose="020B0503020102020204" pitchFamily="34" charset="0"/>
              <a:buChar char="–"/>
            </a:pPr>
            <a:r>
              <a:rPr lang="en-US" dirty="0"/>
              <a:t>Opportunity to address school climate, student engagement, or even </a:t>
            </a:r>
            <a:r>
              <a:rPr lang="en-US" sz="2400" b="1" dirty="0"/>
              <a:t>health and physical education</a:t>
            </a:r>
          </a:p>
        </p:txBody>
      </p:sp>
      <p:pic>
        <p:nvPicPr>
          <p:cNvPr id="4" name="Picture 2" descr="http://www.homefundinggroup.co.nz/files/cache/27647ebb41dc5dc70c9d65fa4a68cd14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" t="12208" r="13285"/>
          <a:stretch/>
        </p:blipFill>
        <p:spPr bwMode="auto">
          <a:xfrm>
            <a:off x="360946" y="1840832"/>
            <a:ext cx="2273969" cy="2479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59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11023599" cy="1066800"/>
          </a:xfrm>
        </p:spPr>
        <p:txBody>
          <a:bodyPr/>
          <a:lstStyle/>
          <a:p>
            <a:r>
              <a:rPr lang="en-US" dirty="0"/>
              <a:t>State Accountability Plan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1" y="1371598"/>
            <a:ext cx="8407399" cy="4326675"/>
          </a:xfrm>
        </p:spPr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b="1" u="sng" dirty="0"/>
              <a:t>Elementary/middle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ELA scores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Math scores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Science scores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ELL proficiency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Academic measure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School quality indicator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286500" y="1371596"/>
            <a:ext cx="3886200" cy="4038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2600" kern="1200" baseline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800"/>
              </a:spcBef>
              <a:buFont typeface="Arial" panose="020B0604020202020204" pitchFamily="34" charset="0"/>
              <a:buChar char="–"/>
              <a:defRPr sz="2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8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800"/>
              </a:spcBef>
              <a:buFont typeface="Arial" panose="020B0604020202020204" pitchFamily="34" charset="0"/>
              <a:buChar char="–"/>
              <a:defRPr sz="2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800"/>
              </a:spcBef>
              <a:buFont typeface="Arial" panose="020B0604020202020204" pitchFamily="34" charset="0"/>
              <a:buChar char="»"/>
              <a:defRPr sz="2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High School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ELA scores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Math scores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Science scores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ELL proficiency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Graduation rate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School quality indicator</a:t>
            </a:r>
          </a:p>
        </p:txBody>
      </p:sp>
    </p:spTree>
    <p:extLst>
      <p:ext uri="{BB962C8B-B14F-4D97-AF65-F5344CB8AC3E}">
        <p14:creationId xmlns:p14="http://schemas.microsoft.com/office/powerpoint/2010/main" val="201223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839" y="274641"/>
            <a:ext cx="10566400" cy="1096962"/>
          </a:xfrm>
        </p:spPr>
        <p:txBody>
          <a:bodyPr/>
          <a:lstStyle/>
          <a:p>
            <a:r>
              <a:rPr lang="en-US" dirty="0"/>
              <a:t>School Quality Indicator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51" y="1170883"/>
            <a:ext cx="6601522" cy="4449334"/>
          </a:xfrm>
        </p:spPr>
        <p:txBody>
          <a:bodyPr>
            <a:normAutofit fontScale="77500" lnSpcReduction="20000"/>
          </a:bodyPr>
          <a:lstStyle/>
          <a:p>
            <a:pPr marL="457200" indent="-457200"/>
            <a:r>
              <a:rPr lang="en-US" dirty="0"/>
              <a:t>Meaningfully differentiate between schools</a:t>
            </a:r>
          </a:p>
          <a:p>
            <a:pPr marL="457200" indent="-457200"/>
            <a:r>
              <a:rPr lang="en-US" dirty="0"/>
              <a:t>Data assigned by student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b="1" u="sng" dirty="0"/>
              <a:t>Examples of Selected Indicators</a:t>
            </a:r>
          </a:p>
          <a:p>
            <a:pPr marL="457200" indent="-457200"/>
            <a:r>
              <a:rPr lang="en-US" dirty="0"/>
              <a:t>Chronic absenteeism</a:t>
            </a:r>
          </a:p>
          <a:p>
            <a:pPr marL="457200" indent="-457200"/>
            <a:r>
              <a:rPr lang="en-US" dirty="0"/>
              <a:t>School climate</a:t>
            </a:r>
          </a:p>
          <a:p>
            <a:pPr marL="457200" indent="-457200"/>
            <a:r>
              <a:rPr lang="en-US" dirty="0"/>
              <a:t>Teacher/student engagement</a:t>
            </a:r>
          </a:p>
          <a:p>
            <a:pPr marL="457200" indent="-457200"/>
            <a:r>
              <a:rPr lang="en-US" dirty="0"/>
              <a:t>Dropout rates</a:t>
            </a:r>
          </a:p>
          <a:p>
            <a:pPr marL="457200" indent="-457200"/>
            <a:r>
              <a:rPr lang="en-US" i="1" dirty="0"/>
              <a:t>Access to additional programs/courses – such as HPE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b="1" u="sng" dirty="0"/>
              <a:t>Plans submitted to USDE that include PE:</a:t>
            </a:r>
            <a:endParaRPr lang="en-US" i="1" dirty="0"/>
          </a:p>
          <a:p>
            <a:pPr marL="0" indent="0">
              <a:buNone/>
            </a:pPr>
            <a:r>
              <a:rPr lang="en-US" dirty="0"/>
              <a:t>Connecticut, Michigan, Vermont, Louisiana</a:t>
            </a:r>
          </a:p>
        </p:txBody>
      </p:sp>
      <p:pic>
        <p:nvPicPr>
          <p:cNvPr id="1026" name="Picture 2" descr="Image result for wscc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" t="20729" r="5164" b="8016"/>
          <a:stretch/>
        </p:blipFill>
        <p:spPr bwMode="auto">
          <a:xfrm>
            <a:off x="6934200" y="383443"/>
            <a:ext cx="4785732" cy="487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24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Title I Opportunities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1" y="1371598"/>
            <a:ext cx="8407399" cy="4114805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School improvement funding – lowest performing 5% of schools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Add </a:t>
            </a:r>
            <a:r>
              <a:rPr lang="en-US" dirty="0" err="1"/>
              <a:t>add’l</a:t>
            </a:r>
            <a:r>
              <a:rPr lang="en-US" dirty="0"/>
              <a:t> metrics for school report card data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Funding to support schoolwide programs, personnel &amp; targeted assistance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2016 - $15.4 billion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2016 - $555 million – SIG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2017 - $15.5 billion</a:t>
            </a:r>
          </a:p>
        </p:txBody>
      </p:sp>
    </p:spTree>
    <p:extLst>
      <p:ext uri="{BB962C8B-B14F-4D97-AF65-F5344CB8AC3E}">
        <p14:creationId xmlns:p14="http://schemas.microsoft.com/office/powerpoint/2010/main" val="146678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II Opportunities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1" y="1311438"/>
            <a:ext cx="8407399" cy="533400"/>
          </a:xfrm>
        </p:spPr>
        <p:txBody>
          <a:bodyPr/>
          <a:lstStyle/>
          <a:p>
            <a:r>
              <a:rPr lang="en-US" dirty="0"/>
              <a:t>Professional Development for School Employees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Health and physical education PD days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State/district/national conferences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Developing leadership qualities, recruitment of teachers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Focus on evidence-based programs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Health/physical activity PD for other school employees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Reduction of class sizes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2016 - $2.3 billion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2017 - $2.1 billion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76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 IV, Part 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Student Support and Academic Enrichments Grants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25" dirty="0"/>
              <a:t>Flexible state block grant program </a:t>
            </a:r>
            <a:r>
              <a:rPr lang="en-US" sz="2625" u="sng" dirty="0"/>
              <a:t>authorized</a:t>
            </a:r>
            <a:r>
              <a:rPr lang="en-US" sz="2625" dirty="0"/>
              <a:t> at $1.65 billion in FY 2017 in ESSA</a:t>
            </a:r>
          </a:p>
          <a:p>
            <a:pPr marL="0" indent="0">
              <a:buNone/>
            </a:pPr>
            <a:endParaRPr lang="en-US" sz="1500" dirty="0"/>
          </a:p>
          <a:p>
            <a:r>
              <a:rPr lang="en-US" sz="2400" dirty="0"/>
              <a:t>1) Well-rounded education (e.g. educating the whole child, all subjects in definition covered)</a:t>
            </a:r>
          </a:p>
          <a:p>
            <a:pPr marL="0" indent="0">
              <a:buNone/>
            </a:pPr>
            <a:r>
              <a:rPr lang="en-US" sz="2400" dirty="0"/>
              <a:t>2) Supporting safe and healthy students (e.g. comprehensive school mental health, drug and violence prevention, training on trauma-informed practices, </a:t>
            </a:r>
            <a:r>
              <a:rPr lang="en-US" sz="2400" b="1" dirty="0"/>
              <a:t>health and physical education</a:t>
            </a:r>
            <a:r>
              <a:rPr lang="en-US" sz="2400" dirty="0"/>
              <a:t>, etc.)</a:t>
            </a:r>
          </a:p>
          <a:p>
            <a:pPr marL="0" indent="0">
              <a:buNone/>
            </a:pPr>
            <a:r>
              <a:rPr lang="en-US" sz="2400" dirty="0"/>
              <a:t>3) Effective use of technology (professional development, blended learning, devices, etc.)</a:t>
            </a:r>
          </a:p>
        </p:txBody>
      </p:sp>
    </p:spTree>
    <p:extLst>
      <p:ext uri="{BB962C8B-B14F-4D97-AF65-F5344CB8AC3E}">
        <p14:creationId xmlns:p14="http://schemas.microsoft.com/office/powerpoint/2010/main" val="23010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Distribution of Funds: Title IV, Part 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81265" y="1214553"/>
            <a:ext cx="8407399" cy="533400"/>
          </a:xfrm>
        </p:spPr>
        <p:txBody>
          <a:bodyPr>
            <a:normAutofit fontScale="92500"/>
          </a:bodyPr>
          <a:lstStyle/>
          <a:p>
            <a:r>
              <a:rPr lang="en-US" dirty="0"/>
              <a:t>Allocation to states based on the Title I funding formula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1" y="1984918"/>
            <a:ext cx="8407399" cy="350148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States will allocate funds to school districts based on Title I formula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Any school district that receives above $30,000 must conduct a needs assessment and must expend:</a:t>
            </a:r>
          </a:p>
          <a:p>
            <a:pPr lvl="2">
              <a:buFont typeface="Franklin Gothic Book" panose="020B0503020102020204" pitchFamily="34" charset="0"/>
              <a:buChar char="–"/>
            </a:pPr>
            <a:r>
              <a:rPr lang="en-US" dirty="0"/>
              <a:t>20% on well-rounded education programs</a:t>
            </a:r>
          </a:p>
          <a:p>
            <a:pPr lvl="2">
              <a:buFont typeface="Franklin Gothic Book" panose="020B0503020102020204" pitchFamily="34" charset="0"/>
              <a:buChar char="–"/>
            </a:pPr>
            <a:r>
              <a:rPr lang="en-US" dirty="0"/>
              <a:t>20% on safe and healthy student activities </a:t>
            </a:r>
          </a:p>
          <a:p>
            <a:pPr lvl="2">
              <a:buFont typeface="Franklin Gothic Book" panose="020B0503020102020204" pitchFamily="34" charset="0"/>
              <a:buChar char="–"/>
            </a:pPr>
            <a:r>
              <a:rPr lang="en-US" dirty="0"/>
              <a:t>Remaining 60% can be spent on all three priorities, including technology</a:t>
            </a:r>
          </a:p>
        </p:txBody>
      </p:sp>
    </p:spTree>
    <p:extLst>
      <p:ext uri="{BB962C8B-B14F-4D97-AF65-F5344CB8AC3E}">
        <p14:creationId xmlns:p14="http://schemas.microsoft.com/office/powerpoint/2010/main" val="231334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64068" y="274641"/>
            <a:ext cx="8099707" cy="1096962"/>
          </a:xfrm>
        </p:spPr>
        <p:txBody>
          <a:bodyPr>
            <a:normAutofit/>
          </a:bodyPr>
          <a:lstStyle/>
          <a:p>
            <a:r>
              <a:rPr lang="en-US" dirty="0"/>
              <a:t>Title IV, Part A Appropriations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64067" y="1371603"/>
            <a:ext cx="8647586" cy="4404729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17 - $400 million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States can run competitions for funding or distribute via formula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Minimum award for eligible school districts is $10,000 – alters formula on pro-rated basis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Active advocacy is NECESSARY for FY 18!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Intention to return to formula funding and receive full funding of $1.65 billion in FY 18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06" y="92314"/>
            <a:ext cx="10566400" cy="1096962"/>
          </a:xfrm>
        </p:spPr>
        <p:txBody>
          <a:bodyPr/>
          <a:lstStyle/>
          <a:p>
            <a:r>
              <a:rPr lang="en-US" dirty="0"/>
              <a:t>Take Action Now!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7262" t="10390" r="20217" b="10261"/>
          <a:stretch/>
        </p:blipFill>
        <p:spPr>
          <a:xfrm>
            <a:off x="364069" y="1204331"/>
            <a:ext cx="5426330" cy="4304372"/>
          </a:xfrm>
          <a:prstGeom prst="rect">
            <a:avLst/>
          </a:prstGeom>
        </p:spPr>
      </p:pic>
      <p:sp>
        <p:nvSpPr>
          <p:cNvPr id="12" name="Rounded Rectangular Callout 11"/>
          <p:cNvSpPr/>
          <p:nvPr/>
        </p:nvSpPr>
        <p:spPr>
          <a:xfrm>
            <a:off x="6545178" y="1479884"/>
            <a:ext cx="5317958" cy="3452916"/>
          </a:xfrm>
          <a:prstGeom prst="wedgeRoundRectCallout">
            <a:avLst>
              <a:gd name="adj1" fmla="val -63367"/>
              <a:gd name="adj2" fmla="val -399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Visit the SHAPE America Legislative Action Center at </a:t>
            </a:r>
            <a:r>
              <a:rPr lang="en-US" sz="2800" dirty="0">
                <a:latin typeface="Franklin Gothic Book" panose="020B0503020102020204" pitchFamily="34" charset="0"/>
                <a:hlinkClick r:id="rId3"/>
              </a:rPr>
              <a:t>shapeamerica.org/advocacy</a:t>
            </a:r>
            <a:r>
              <a:rPr lang="en-US" sz="2800" dirty="0">
                <a:latin typeface="Franklin Gothic Book" panose="020B0503020102020204" pitchFamily="34" charset="0"/>
              </a:rPr>
              <a:t> </a:t>
            </a:r>
          </a:p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to contact your members of Congress to ask for </a:t>
            </a:r>
            <a:r>
              <a:rPr lang="en-US" sz="2800" b="1" dirty="0">
                <a:solidFill>
                  <a:schemeClr val="accent6"/>
                </a:solidFill>
                <a:latin typeface="Franklin Gothic Book" panose="020B0503020102020204" pitchFamily="34" charset="0"/>
              </a:rPr>
              <a:t>#</a:t>
            </a:r>
            <a:r>
              <a:rPr lang="en-US" sz="2800" b="1" dirty="0" err="1">
                <a:solidFill>
                  <a:schemeClr val="accent6"/>
                </a:solidFill>
                <a:latin typeface="Franklin Gothic Book" panose="020B0503020102020204" pitchFamily="34" charset="0"/>
              </a:rPr>
              <a:t>MoreTitleIV</a:t>
            </a:r>
            <a:r>
              <a:rPr lang="en-US" sz="2800" b="1" dirty="0">
                <a:solidFill>
                  <a:schemeClr val="accent6"/>
                </a:solidFill>
                <a:latin typeface="Franklin Gothic Book" panose="020B05030201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20654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1014" y="274641"/>
            <a:ext cx="10566400" cy="1096962"/>
          </a:xfrm>
        </p:spPr>
        <p:txBody>
          <a:bodyPr/>
          <a:lstStyle/>
          <a:p>
            <a:r>
              <a:rPr lang="en-US" dirty="0"/>
              <a:t>State &amp; School District Plans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91013" y="1260089"/>
            <a:ext cx="7278177" cy="4382428"/>
          </a:xfrm>
        </p:spPr>
        <p:txBody>
          <a:bodyPr>
            <a:normAutofit fontScale="925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Health and PE must be represented on committees drafting plans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Important to partner with key advocacy groups in your state/school district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Ensure you are connected to opportunities to provide feedback</a:t>
            </a:r>
          </a:p>
          <a:p>
            <a:pPr marL="457200" indent="-457200"/>
            <a:r>
              <a:rPr lang="en-US" dirty="0"/>
              <a:t>Check with DOE for schedule of town hall meetings &amp; other opportunities for feedback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Be prepared for school district needs assessments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FUNDING!!!</a:t>
            </a:r>
          </a:p>
        </p:txBody>
      </p:sp>
      <p:pic>
        <p:nvPicPr>
          <p:cNvPr id="6" name="Picture Placeholder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190" y="1798935"/>
            <a:ext cx="3995611" cy="2505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6695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63" b="14663"/>
          <a:stretch>
            <a:fillRect/>
          </a:stretch>
        </p:blipFill>
        <p:spPr>
          <a:xfrm>
            <a:off x="2" y="0"/>
            <a:ext cx="12192000" cy="6858000"/>
          </a:xfrm>
        </p:spPr>
      </p:pic>
      <p:sp>
        <p:nvSpPr>
          <p:cNvPr id="12" name="Shape 189"/>
          <p:cNvSpPr/>
          <p:nvPr/>
        </p:nvSpPr>
        <p:spPr>
          <a:xfrm>
            <a:off x="2" y="5438395"/>
            <a:ext cx="12192002" cy="995457"/>
          </a:xfrm>
          <a:prstGeom prst="rect">
            <a:avLst/>
          </a:prstGeom>
          <a:solidFill>
            <a:schemeClr val="tx1">
              <a:lumMod val="95000"/>
              <a:lumOff val="5000"/>
              <a:alpha val="458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5" tIns="35715" rIns="35715" bIns="35715" anchor="ctr">
            <a:spAutoFit/>
          </a:bodyPr>
          <a:lstStyle>
            <a:lvl1pPr>
              <a:defRPr sz="6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algn="ctr" defTabSz="410730" hangingPunct="0"/>
            <a:r>
              <a:rPr lang="en-US" b="1" dirty="0"/>
              <a:t>new federal education law is passed!</a:t>
            </a:r>
            <a:endParaRPr b="1" kern="0" dirty="0"/>
          </a:p>
        </p:txBody>
      </p:sp>
    </p:spTree>
    <p:extLst>
      <p:ext uri="{BB962C8B-B14F-4D97-AF65-F5344CB8AC3E}">
        <p14:creationId xmlns:p14="http://schemas.microsoft.com/office/powerpoint/2010/main" val="320906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811" y="300776"/>
            <a:ext cx="10481056" cy="1066800"/>
          </a:xfrm>
        </p:spPr>
        <p:txBody>
          <a:bodyPr>
            <a:normAutofit/>
          </a:bodyPr>
          <a:lstStyle/>
          <a:p>
            <a:r>
              <a:rPr lang="en-US" dirty="0"/>
              <a:t>Engage Stakeholders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87510" y="1367576"/>
            <a:ext cx="10083123" cy="533400"/>
          </a:xfrm>
        </p:spPr>
        <p:txBody>
          <a:bodyPr/>
          <a:lstStyle/>
          <a:p>
            <a:r>
              <a:rPr lang="en-US" dirty="0"/>
              <a:t>Educators &amp; Parents are required to be included!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75319" y="2047161"/>
            <a:ext cx="10095314" cy="3429001"/>
          </a:xfrm>
        </p:spPr>
        <p:txBody>
          <a:bodyPr>
            <a:normAutofit/>
          </a:bodyPr>
          <a:lstStyle/>
          <a:p>
            <a:pPr marL="457200" indent="-457200"/>
            <a:r>
              <a:rPr lang="en-US" dirty="0"/>
              <a:t>Title Coordinators</a:t>
            </a:r>
          </a:p>
          <a:p>
            <a:pPr marL="457200" indent="-457200"/>
            <a:r>
              <a:rPr lang="en-US" dirty="0"/>
              <a:t>Principals</a:t>
            </a:r>
          </a:p>
          <a:p>
            <a:pPr marL="457200" indent="-457200"/>
            <a:r>
              <a:rPr lang="en-US" dirty="0"/>
              <a:t>Superintendents</a:t>
            </a:r>
          </a:p>
          <a:p>
            <a:pPr marL="457200" indent="-457200"/>
            <a:r>
              <a:rPr lang="en-US" dirty="0"/>
              <a:t>State education agency</a:t>
            </a:r>
          </a:p>
          <a:p>
            <a:pPr marL="457200" indent="-457200"/>
            <a:r>
              <a:rPr lang="en-US" dirty="0"/>
              <a:t>State board of education</a:t>
            </a:r>
          </a:p>
          <a:p>
            <a:pPr marL="457200" indent="-457200"/>
            <a:r>
              <a:rPr lang="en-US" dirty="0"/>
              <a:t>Governor</a:t>
            </a:r>
          </a:p>
          <a:p>
            <a:endParaRPr lang="en-US" dirty="0"/>
          </a:p>
        </p:txBody>
      </p:sp>
      <p:pic>
        <p:nvPicPr>
          <p:cNvPr id="9220" name="Picture 4" descr="http://steppingstonesaz.org/wp-content/uploads/2014/10/Stakeholders-1024x8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805" y="1287350"/>
            <a:ext cx="4457010" cy="38955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728116" y="2047161"/>
            <a:ext cx="3548418" cy="37667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spcBef>
                <a:spcPts val="900"/>
              </a:spcBef>
              <a:buFont typeface="Arial" panose="020B0604020202020204" pitchFamily="34" charset="0"/>
              <a:buNone/>
              <a:defRPr lang="en-US" sz="2600" b="0" kern="1200" baseline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lang="en-US" sz="2200" b="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lang="en-US" sz="2200" b="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State commissioner of education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State NEA/AFT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School boards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Community partners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PTA/PTO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212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554" y="73640"/>
            <a:ext cx="10481056" cy="1066800"/>
          </a:xfrm>
        </p:spPr>
        <p:txBody>
          <a:bodyPr>
            <a:normAutofit/>
          </a:bodyPr>
          <a:lstStyle/>
          <a:p>
            <a:r>
              <a:rPr lang="en-US" dirty="0"/>
              <a:t>School District Priorities for ESSA Funding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66" y="894475"/>
            <a:ext cx="11790705" cy="533400"/>
          </a:xfrm>
        </p:spPr>
        <p:txBody>
          <a:bodyPr>
            <a:normAutofit fontScale="92500"/>
          </a:bodyPr>
          <a:lstStyle/>
          <a:p>
            <a:r>
              <a:rPr lang="en-US" dirty="0"/>
              <a:t>District Leaders indicated programs they would fund with Title IV, Part A funding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" t="24813" r="67588" b="23694"/>
          <a:stretch/>
        </p:blipFill>
        <p:spPr bwMode="auto">
          <a:xfrm>
            <a:off x="424192" y="1550466"/>
            <a:ext cx="5441349" cy="5090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3" t="50000" r="60455" b="36754"/>
          <a:stretch/>
        </p:blipFill>
        <p:spPr bwMode="auto">
          <a:xfrm>
            <a:off x="6048232" y="2313240"/>
            <a:ext cx="5549036" cy="179900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57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22392" t="22602" r="24661" b="10894"/>
          <a:stretch/>
        </p:blipFill>
        <p:spPr>
          <a:xfrm>
            <a:off x="0" y="0"/>
            <a:ext cx="8551324" cy="6713034"/>
          </a:xfrm>
          <a:prstGeom prst="rect">
            <a:avLst/>
          </a:prstGeom>
        </p:spPr>
      </p:pic>
      <p:sp>
        <p:nvSpPr>
          <p:cNvPr id="6" name="Speech Bubble: Rectangle with Corners Rounded 5"/>
          <p:cNvSpPr/>
          <p:nvPr/>
        </p:nvSpPr>
        <p:spPr>
          <a:xfrm>
            <a:off x="8592889" y="557560"/>
            <a:ext cx="3413935" cy="4776439"/>
          </a:xfrm>
          <a:prstGeom prst="wedgeRoundRectCallout">
            <a:avLst>
              <a:gd name="adj1" fmla="val -66433"/>
              <a:gd name="adj2" fmla="val -4075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“Kentucky serves as a great example of what states can accomplish when they take the lead and spread our important message. This is a critical time for us to ensure that health and physical education programs get access to funding and support.” </a:t>
            </a:r>
          </a:p>
        </p:txBody>
      </p:sp>
    </p:spTree>
    <p:extLst>
      <p:ext uri="{BB962C8B-B14F-4D97-AF65-F5344CB8AC3E}">
        <p14:creationId xmlns:p14="http://schemas.microsoft.com/office/powerpoint/2010/main" val="251491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4" t="12867" r="21144" b="44853"/>
          <a:stretch/>
        </p:blipFill>
        <p:spPr bwMode="auto">
          <a:xfrm>
            <a:off x="1102657" y="0"/>
            <a:ext cx="9893409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" t="39155" r="53858" b="9374"/>
          <a:stretch/>
        </p:blipFill>
        <p:spPr bwMode="auto">
          <a:xfrm>
            <a:off x="3361765" y="2944906"/>
            <a:ext cx="5163670" cy="3765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65" t="17463" r="53755" b="61397"/>
          <a:stretch/>
        </p:blipFill>
        <p:spPr bwMode="auto">
          <a:xfrm>
            <a:off x="201706" y="3630706"/>
            <a:ext cx="3133165" cy="15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5" t="50455" r="22543" b="27390"/>
          <a:stretch/>
        </p:blipFill>
        <p:spPr bwMode="auto">
          <a:xfrm>
            <a:off x="8464152" y="3719993"/>
            <a:ext cx="3553119" cy="1496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924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295" y="274638"/>
            <a:ext cx="10566400" cy="1096962"/>
          </a:xfrm>
        </p:spPr>
        <p:txBody>
          <a:bodyPr/>
          <a:lstStyle/>
          <a:p>
            <a:r>
              <a:rPr lang="en-US" dirty="0"/>
              <a:t>Maine AHPERD Advocates for YOU!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37912" y="4690191"/>
            <a:ext cx="4116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Franklin Gothic Book" panose="020B0503020102020204" pitchFamily="34" charset="0"/>
                <a:hlinkClick r:id="rId2"/>
              </a:rPr>
              <a:t>www.maineahperd.org</a:t>
            </a:r>
            <a:r>
              <a:rPr lang="en-US" sz="3200" dirty="0">
                <a:latin typeface="Franklin Gothic Book" panose="020B0503020102020204" pitchFamily="34" charset="0"/>
              </a:rPr>
              <a:t>  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0056" t="62887" r="59838" b="24720"/>
          <a:stretch/>
        </p:blipFill>
        <p:spPr>
          <a:xfrm>
            <a:off x="2424332" y="1616400"/>
            <a:ext cx="7343335" cy="2828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55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819" y="53855"/>
            <a:ext cx="10481056" cy="1066800"/>
          </a:xfrm>
        </p:spPr>
        <p:txBody>
          <a:bodyPr>
            <a:normAutofit/>
          </a:bodyPr>
          <a:lstStyle/>
          <a:p>
            <a:r>
              <a:rPr lang="en-US" dirty="0"/>
              <a:t>Maine Education Stakeholders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62070" y="980666"/>
            <a:ext cx="8499857" cy="4884558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Key Contacts</a:t>
            </a:r>
          </a:p>
          <a:p>
            <a:pPr marL="300038" lvl="1" indent="0">
              <a:buNone/>
            </a:pPr>
            <a:r>
              <a:rPr lang="en-US" sz="2000" b="1" u="sng" dirty="0">
                <a:hlinkClick r:id="rId2"/>
              </a:rPr>
              <a:t>Jean Zimmerman</a:t>
            </a:r>
            <a:r>
              <a:rPr lang="en-US" sz="2000" dirty="0"/>
              <a:t>, Dept of Ed PE Specialist, 207-634-6687</a:t>
            </a:r>
            <a:br>
              <a:rPr lang="en-US" sz="2000" dirty="0"/>
            </a:br>
            <a:r>
              <a:rPr lang="en-US" sz="2000" b="1" u="sng" dirty="0">
                <a:hlinkClick r:id="rId3"/>
              </a:rPr>
              <a:t>Susan Berry</a:t>
            </a:r>
            <a:r>
              <a:rPr lang="en-US" sz="2000" dirty="0"/>
              <a:t>, Dept of Ed Health Ed Specialist, 207-624-6695</a:t>
            </a:r>
            <a:br>
              <a:rPr lang="en-US" sz="2000" dirty="0"/>
            </a:br>
            <a:r>
              <a:rPr lang="en-US" sz="2000" b="1" u="sng" dirty="0">
                <a:hlinkClick r:id="rId4"/>
              </a:rPr>
              <a:t>Doug Beck</a:t>
            </a:r>
            <a:r>
              <a:rPr lang="en-US" sz="2000" dirty="0"/>
              <a:t>, Dept of Health PA Specialist, 207-287-5041</a:t>
            </a:r>
          </a:p>
          <a:p>
            <a:r>
              <a:rPr lang="en-US" sz="2400" dirty="0"/>
              <a:t>Maine State Department of Education</a:t>
            </a:r>
          </a:p>
          <a:p>
            <a:pPr marL="300038" lvl="1" indent="0">
              <a:buNone/>
            </a:pPr>
            <a:r>
              <a:rPr lang="en-US" sz="2000" b="1" u="sng" dirty="0">
                <a:hlinkClick r:id="rId5"/>
              </a:rPr>
              <a:t>ESSA Information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b="1" u="sng" dirty="0">
                <a:hlinkClick r:id="rId6"/>
              </a:rPr>
              <a:t>Maine Department of Education</a:t>
            </a:r>
            <a:br>
              <a:rPr lang="en-US" sz="2000" dirty="0"/>
            </a:br>
            <a:r>
              <a:rPr lang="en-US" sz="2000" b="1" u="sng" dirty="0">
                <a:hlinkClick r:id="rId7"/>
              </a:rPr>
              <a:t>Department of Education, Physical Education</a:t>
            </a:r>
            <a:r>
              <a:rPr lang="en-US" sz="2000" b="1" dirty="0"/>
              <a:t> </a:t>
            </a:r>
            <a:endParaRPr lang="en-US" sz="2000" dirty="0"/>
          </a:p>
          <a:p>
            <a:r>
              <a:rPr lang="en-US" sz="2400" dirty="0"/>
              <a:t>Education Stakeholders</a:t>
            </a:r>
          </a:p>
          <a:p>
            <a:pPr marL="300038" lvl="1" indent="0">
              <a:buNone/>
            </a:pPr>
            <a:r>
              <a:rPr lang="en-US" sz="2000" b="1" u="sng" dirty="0">
                <a:hlinkClick r:id="rId8"/>
              </a:rPr>
              <a:t>Chief State School Officer</a:t>
            </a:r>
            <a:br>
              <a:rPr lang="en-US" sz="2000" dirty="0"/>
            </a:br>
            <a:r>
              <a:rPr lang="en-US" sz="2000" b="1" u="sng" dirty="0">
                <a:hlinkClick r:id="rId9"/>
              </a:rPr>
              <a:t>Maine PTA</a:t>
            </a:r>
            <a:br>
              <a:rPr lang="en-US" sz="2000" dirty="0"/>
            </a:br>
            <a:r>
              <a:rPr lang="en-US" sz="2000" b="1" u="sng" dirty="0">
                <a:hlinkClick r:id="rId10"/>
              </a:rPr>
              <a:t>Maine School Management</a:t>
            </a:r>
            <a:br>
              <a:rPr lang="en-US" sz="2000" dirty="0"/>
            </a:br>
            <a:r>
              <a:rPr lang="en-US" sz="2000" b="1" u="sng" dirty="0">
                <a:hlinkClick r:id="rId11"/>
              </a:rPr>
              <a:t>Maine School Principals</a:t>
            </a:r>
            <a:br>
              <a:rPr lang="en-US" sz="2000" b="1" dirty="0"/>
            </a:br>
            <a:r>
              <a:rPr lang="en-US" sz="2000" b="1" u="sng" dirty="0">
                <a:hlinkClick r:id="rId12"/>
              </a:rPr>
              <a:t>Governor Paul R. LePage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1026" name="Picture 2" descr="https://www.e-payablesmanager.com/GEEM/App_Themes/image_hub/contact_icon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747" y="522513"/>
            <a:ext cx="2795450" cy="27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9346474" y="3357153"/>
            <a:ext cx="2625634" cy="2063932"/>
          </a:xfrm>
          <a:prstGeom prst="wedgeEllipseCallout">
            <a:avLst>
              <a:gd name="adj1" fmla="val -69589"/>
              <a:gd name="adj2" fmla="val -3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Franklin Gothic Book" panose="020B0503020102020204" pitchFamily="34" charset="0"/>
              </a:rPr>
              <a:t>Right-click contacts to open the hyperlink!</a:t>
            </a:r>
          </a:p>
        </p:txBody>
      </p:sp>
    </p:spTree>
    <p:extLst>
      <p:ext uri="{BB962C8B-B14F-4D97-AF65-F5344CB8AC3E}">
        <p14:creationId xmlns:p14="http://schemas.microsoft.com/office/powerpoint/2010/main" val="258724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728" y="304800"/>
            <a:ext cx="10481056" cy="1066800"/>
          </a:xfrm>
        </p:spPr>
        <p:txBody>
          <a:bodyPr/>
          <a:lstStyle/>
          <a:p>
            <a:r>
              <a:rPr lang="en-US" dirty="0"/>
              <a:t>What Can We Do?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08728" y="1371600"/>
            <a:ext cx="6861867" cy="436012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Educate yourself on ESSA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Educate others on the opportunities for HPE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Engage in state &amp; school district level discussions &amp; planning on ESSA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Advocate for funding on the federal, state, and local level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Be the positive change agent that your state needs!</a:t>
            </a:r>
          </a:p>
        </p:txBody>
      </p:sp>
      <p:pic>
        <p:nvPicPr>
          <p:cNvPr id="1030" name="Picture 6" descr="http://p6cdn4static.sharpschool.com/UserFiles/Servers/Server_9228/Image/Office%20Images/megaphone-clipart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829" y="824622"/>
            <a:ext cx="4658480" cy="391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9885908">
            <a:off x="7853621" y="2938894"/>
            <a:ext cx="24453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CALLING ALL ADVOCATES!</a:t>
            </a:r>
          </a:p>
        </p:txBody>
      </p:sp>
    </p:spTree>
    <p:extLst>
      <p:ext uri="{BB962C8B-B14F-4D97-AF65-F5344CB8AC3E}">
        <p14:creationId xmlns:p14="http://schemas.microsoft.com/office/powerpoint/2010/main" val="180355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 10 Tools for ESSA</a:t>
            </a:r>
          </a:p>
        </p:txBody>
      </p:sp>
      <p:sp>
        <p:nvSpPr>
          <p:cNvPr id="8" name="Rectangle 7"/>
          <p:cNvSpPr/>
          <p:nvPr/>
        </p:nvSpPr>
        <p:spPr>
          <a:xfrm>
            <a:off x="1582410" y="5161842"/>
            <a:ext cx="80009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solidFill>
                  <a:srgbClr val="00B0F0"/>
                </a:solidFill>
                <a:latin typeface="Franklin Gothic Book" panose="020B0503020102020204" pitchFamily="34" charset="0"/>
              </a:rPr>
              <a:t>shapeamerica.org/advocacy</a:t>
            </a:r>
          </a:p>
        </p:txBody>
      </p:sp>
      <p:sp>
        <p:nvSpPr>
          <p:cNvPr id="9" name="Oval 8"/>
          <p:cNvSpPr/>
          <p:nvPr/>
        </p:nvSpPr>
        <p:spPr>
          <a:xfrm>
            <a:off x="493293" y="1371603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</a:p>
        </p:txBody>
      </p:sp>
      <p:sp>
        <p:nvSpPr>
          <p:cNvPr id="10" name="Oval 9"/>
          <p:cNvSpPr/>
          <p:nvPr/>
        </p:nvSpPr>
        <p:spPr>
          <a:xfrm>
            <a:off x="493293" y="2155237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</a:p>
        </p:txBody>
      </p:sp>
      <p:sp>
        <p:nvSpPr>
          <p:cNvPr id="11" name="Oval 10"/>
          <p:cNvSpPr/>
          <p:nvPr/>
        </p:nvSpPr>
        <p:spPr>
          <a:xfrm>
            <a:off x="493293" y="2951542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</a:p>
        </p:txBody>
      </p:sp>
      <p:sp>
        <p:nvSpPr>
          <p:cNvPr id="12" name="Oval 11"/>
          <p:cNvSpPr/>
          <p:nvPr/>
        </p:nvSpPr>
        <p:spPr>
          <a:xfrm>
            <a:off x="493293" y="3723780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4</a:t>
            </a:r>
          </a:p>
        </p:txBody>
      </p:sp>
      <p:sp>
        <p:nvSpPr>
          <p:cNvPr id="13" name="Oval 12"/>
          <p:cNvSpPr/>
          <p:nvPr/>
        </p:nvSpPr>
        <p:spPr>
          <a:xfrm>
            <a:off x="493293" y="4520725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371601" y="1326414"/>
            <a:ext cx="7664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Franklin Gothic Book" panose="020B0503020102020204" pitchFamily="34" charset="0"/>
              </a:rPr>
              <a:t>Getting Started with ESSA </a:t>
            </a:r>
            <a:r>
              <a:rPr lang="en-US" sz="2000" dirty="0">
                <a:latin typeface="Franklin Gothic Book" panose="020B0503020102020204" pitchFamily="34" charset="0"/>
              </a:rPr>
              <a:t>– become the expert on ESSA with this free, 20-page e-guide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71599" y="2146225"/>
            <a:ext cx="7820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Franklin Gothic Book" panose="020B0503020102020204" pitchFamily="34" charset="0"/>
              </a:rPr>
              <a:t>ESSA Fact Sheet </a:t>
            </a:r>
            <a:r>
              <a:rPr lang="en-US" sz="2000" dirty="0">
                <a:latin typeface="Franklin Gothic Book" panose="020B0503020102020204" pitchFamily="34" charset="0"/>
              </a:rPr>
              <a:t>– get a concise, one-page overview of the new legislation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71599" y="2926611"/>
            <a:ext cx="76641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Franklin Gothic Book" panose="020B0503020102020204" pitchFamily="34" charset="0"/>
              </a:rPr>
              <a:t>Title IV, Part A Fact Sheet </a:t>
            </a:r>
            <a:r>
              <a:rPr lang="en-US" sz="2000" dirty="0">
                <a:latin typeface="Franklin Gothic Book" panose="020B0503020102020204" pitchFamily="34" charset="0"/>
              </a:rPr>
              <a:t>– learn about this new block grant that includes funding for HPE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71598" y="3719035"/>
            <a:ext cx="78205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Franklin Gothic Book" panose="020B0503020102020204" pitchFamily="34" charset="0"/>
              </a:rPr>
              <a:t>State Advocacy Toolkit </a:t>
            </a:r>
            <a:r>
              <a:rPr lang="en-US" sz="2000" dirty="0">
                <a:latin typeface="Franklin Gothic Book" panose="020B0503020102020204" pitchFamily="34" charset="0"/>
              </a:rPr>
              <a:t>– access customized ESSA tools and contact info for each state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71598" y="4519217"/>
            <a:ext cx="76641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Franklin Gothic Book" panose="020B0503020102020204" pitchFamily="34" charset="0"/>
              </a:rPr>
              <a:t>ESSA Support Letter </a:t>
            </a:r>
            <a:r>
              <a:rPr lang="en-US" sz="2000" dirty="0">
                <a:latin typeface="Franklin Gothic Book" panose="020B0503020102020204" pitchFamily="34" charset="0"/>
              </a:rPr>
              <a:t>– use this template to ask key stakeholders to ensure HPE are included in state/local plans</a:t>
            </a:r>
            <a:endParaRPr lang="en-US" sz="2400" dirty="0"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60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 10 Tools for ESSA</a:t>
            </a:r>
          </a:p>
        </p:txBody>
      </p:sp>
      <p:sp>
        <p:nvSpPr>
          <p:cNvPr id="8" name="Rectangle 7"/>
          <p:cNvSpPr/>
          <p:nvPr/>
        </p:nvSpPr>
        <p:spPr>
          <a:xfrm>
            <a:off x="1462095" y="5185906"/>
            <a:ext cx="80009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shapeamerica.org/advocacy</a:t>
            </a:r>
          </a:p>
        </p:txBody>
      </p:sp>
      <p:sp>
        <p:nvSpPr>
          <p:cNvPr id="19" name="Oval 18"/>
          <p:cNvSpPr/>
          <p:nvPr/>
        </p:nvSpPr>
        <p:spPr>
          <a:xfrm>
            <a:off x="501302" y="1314385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</a:t>
            </a:r>
          </a:p>
        </p:txBody>
      </p:sp>
      <p:sp>
        <p:nvSpPr>
          <p:cNvPr id="20" name="Oval 19"/>
          <p:cNvSpPr/>
          <p:nvPr/>
        </p:nvSpPr>
        <p:spPr>
          <a:xfrm>
            <a:off x="501302" y="2098019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</a:t>
            </a:r>
          </a:p>
        </p:txBody>
      </p:sp>
      <p:sp>
        <p:nvSpPr>
          <p:cNvPr id="21" name="Oval 20"/>
          <p:cNvSpPr/>
          <p:nvPr/>
        </p:nvSpPr>
        <p:spPr>
          <a:xfrm>
            <a:off x="501302" y="2894324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</a:t>
            </a:r>
          </a:p>
        </p:txBody>
      </p:sp>
      <p:sp>
        <p:nvSpPr>
          <p:cNvPr id="22" name="Oval 21"/>
          <p:cNvSpPr/>
          <p:nvPr/>
        </p:nvSpPr>
        <p:spPr>
          <a:xfrm>
            <a:off x="501302" y="3666562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9</a:t>
            </a:r>
          </a:p>
        </p:txBody>
      </p:sp>
      <p:sp>
        <p:nvSpPr>
          <p:cNvPr id="23" name="Oval 22"/>
          <p:cNvSpPr/>
          <p:nvPr/>
        </p:nvSpPr>
        <p:spPr>
          <a:xfrm>
            <a:off x="501302" y="4463507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371599" y="1292550"/>
            <a:ext cx="76159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PE + Health = Student Success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– share this infographic of benefits of HPE for students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83631" y="2063690"/>
            <a:ext cx="744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ESSA Videos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– watch these videos to understand the impact of ESSA on HPE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383631" y="3598150"/>
            <a:ext cx="76159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ESSA Impact on HPE PowerPoint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– educate key stakeholders with this presentation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83629" y="2829390"/>
            <a:ext cx="74448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Title IV, Part A Action Alert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– contact Congress to ensure sufficient funding is allocated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383630" y="4352286"/>
            <a:ext cx="76159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Be a Backyard Advocate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– you don’t have to go all the way to Capitol Hill for your voice to be heard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932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46336" y="4008"/>
            <a:ext cx="2639483" cy="52547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" name="object 3"/>
          <p:cNvSpPr/>
          <p:nvPr/>
        </p:nvSpPr>
        <p:spPr>
          <a:xfrm>
            <a:off x="0" y="5533001"/>
            <a:ext cx="12192000" cy="13209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" name="object 4"/>
          <p:cNvSpPr txBox="1">
            <a:spLocks noGrp="1"/>
          </p:cNvSpPr>
          <p:nvPr>
            <p:ph type="title" idx="4294967295"/>
          </p:nvPr>
        </p:nvSpPr>
        <p:spPr>
          <a:xfrm>
            <a:off x="601579" y="304800"/>
            <a:ext cx="8280400" cy="10668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6933"/>
            <a:r>
              <a:rPr spc="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Join </a:t>
            </a:r>
            <a:r>
              <a:rPr spc="52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SHAPE</a:t>
            </a:r>
            <a:r>
              <a:rPr spc="-207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pc="33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America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92667" y="1237802"/>
            <a:ext cx="8285480" cy="10922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121917" algn="just">
              <a:lnSpc>
                <a:spcPct val="109100"/>
              </a:lnSpc>
            </a:pP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Membership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in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dirty="0">
                <a:solidFill>
                  <a:srgbClr val="231F20"/>
                </a:solidFill>
                <a:latin typeface="Tahoma"/>
                <a:cs typeface="Tahoma"/>
              </a:rPr>
              <a:t>SHAPE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America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connects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you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13" dirty="0">
                <a:solidFill>
                  <a:srgbClr val="231F20"/>
                </a:solidFill>
                <a:latin typeface="Tahoma"/>
                <a:cs typeface="Tahoma"/>
              </a:rPr>
              <a:t>to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lang="en-US" sz="1467" spc="-40" dirty="0">
                <a:solidFill>
                  <a:srgbClr val="231F20"/>
                </a:solidFill>
                <a:latin typeface="Tahoma"/>
                <a:cs typeface="Tahoma"/>
              </a:rPr>
              <a:t>national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network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13" dirty="0">
                <a:solidFill>
                  <a:srgbClr val="231F20"/>
                </a:solidFill>
                <a:latin typeface="Tahoma"/>
                <a:cs typeface="Tahoma"/>
              </a:rPr>
              <a:t>of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thousands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13" dirty="0">
                <a:solidFill>
                  <a:srgbClr val="231F20"/>
                </a:solidFill>
                <a:latin typeface="Tahoma"/>
                <a:cs typeface="Tahoma"/>
              </a:rPr>
              <a:t>of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health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physical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educators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140" dirty="0">
                <a:solidFill>
                  <a:srgbClr val="231F20"/>
                </a:solidFill>
                <a:latin typeface="Tahoma"/>
                <a:cs typeface="Tahoma"/>
              </a:rPr>
              <a:t>—  </a:t>
            </a:r>
            <a:r>
              <a:rPr sz="1467" spc="-53" dirty="0">
                <a:solidFill>
                  <a:srgbClr val="231F20"/>
                </a:solidFill>
                <a:latin typeface="Tahoma"/>
                <a:cs typeface="Tahoma"/>
              </a:rPr>
              <a:t>professionals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53" dirty="0">
                <a:solidFill>
                  <a:srgbClr val="231F20"/>
                </a:solidFill>
                <a:latin typeface="Tahoma"/>
                <a:cs typeface="Tahoma"/>
              </a:rPr>
              <a:t>like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you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who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60" dirty="0">
                <a:solidFill>
                  <a:srgbClr val="231F20"/>
                </a:solidFill>
                <a:latin typeface="Tahoma"/>
                <a:cs typeface="Tahoma"/>
              </a:rPr>
              <a:t>are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committed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13" dirty="0">
                <a:solidFill>
                  <a:srgbClr val="231F20"/>
                </a:solidFill>
                <a:latin typeface="Tahoma"/>
                <a:cs typeface="Tahoma"/>
              </a:rPr>
              <a:t>to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b="1" spc="-40" dirty="0">
                <a:solidFill>
                  <a:srgbClr val="231F20"/>
                </a:solidFill>
                <a:latin typeface="Tahoma"/>
                <a:cs typeface="Tahoma"/>
              </a:rPr>
              <a:t>teaching the skills and healthy habits that foster a student’s  ability, confidence and desire to be physically active for life.</a:t>
            </a:r>
          </a:p>
          <a:p>
            <a:pPr marL="16933" algn="just">
              <a:spcBef>
                <a:spcPts val="1013"/>
              </a:spcBef>
            </a:pPr>
            <a:r>
              <a:rPr sz="1467" spc="33" dirty="0">
                <a:solidFill>
                  <a:srgbClr val="231F20"/>
                </a:solidFill>
                <a:latin typeface="Tahoma"/>
                <a:cs typeface="Tahoma"/>
              </a:rPr>
              <a:t>As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67" dirty="0">
                <a:solidFill>
                  <a:srgbClr val="231F20"/>
                </a:solidFill>
                <a:latin typeface="Tahoma"/>
                <a:cs typeface="Tahoma"/>
              </a:rPr>
              <a:t>member,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you’ll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receive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numerous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benefits,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including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discounts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on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books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professional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development,</a:t>
            </a:r>
            <a:endParaRPr sz="1467" dirty="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0819" y="2338444"/>
            <a:ext cx="2584027" cy="1230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148163">
              <a:lnSpc>
                <a:spcPct val="109100"/>
              </a:lnSpc>
            </a:pP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subscription </a:t>
            </a:r>
            <a:r>
              <a:rPr sz="1467" dirty="0">
                <a:solidFill>
                  <a:srgbClr val="231F20"/>
                </a:solidFill>
                <a:latin typeface="Tahoma"/>
                <a:cs typeface="Tahoma"/>
              </a:rPr>
              <a:t>to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your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choice  </a:t>
            </a:r>
            <a:r>
              <a:rPr sz="1467" dirty="0">
                <a:solidFill>
                  <a:srgbClr val="231F20"/>
                </a:solidFill>
                <a:latin typeface="Tahoma"/>
                <a:cs typeface="Tahoma"/>
              </a:rPr>
              <a:t>of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award-winning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53" dirty="0">
                <a:solidFill>
                  <a:srgbClr val="231F20"/>
                </a:solidFill>
                <a:latin typeface="Tahoma"/>
                <a:cs typeface="Tahoma"/>
              </a:rPr>
              <a:t>journals,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endParaRPr sz="1467" dirty="0">
              <a:latin typeface="Tahoma"/>
              <a:cs typeface="Tahoma"/>
            </a:endParaRPr>
          </a:p>
          <a:p>
            <a:pPr marL="16933" marR="6773">
              <a:lnSpc>
                <a:spcPct val="109100"/>
              </a:lnSpc>
            </a:pP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free</a:t>
            </a:r>
            <a:r>
              <a:rPr sz="1467" spc="-1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access</a:t>
            </a:r>
            <a:r>
              <a:rPr sz="1467" spc="-1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dirty="0">
                <a:solidFill>
                  <a:srgbClr val="231F20"/>
                </a:solidFill>
                <a:latin typeface="Tahoma"/>
                <a:cs typeface="Tahoma"/>
              </a:rPr>
              <a:t>to</a:t>
            </a:r>
            <a:r>
              <a:rPr sz="1467" spc="-1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webinars,</a:t>
            </a:r>
            <a:r>
              <a:rPr sz="1467" spc="-1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monthly  </a:t>
            </a:r>
            <a:r>
              <a:rPr sz="1467" spc="-13" dirty="0">
                <a:solidFill>
                  <a:srgbClr val="231F20"/>
                </a:solidFill>
                <a:latin typeface="Tahoma"/>
                <a:cs typeface="Tahoma"/>
              </a:rPr>
              <a:t>activity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calendars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our 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exclusive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online</a:t>
            </a:r>
            <a:r>
              <a:rPr sz="1467" spc="-28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community.</a:t>
            </a:r>
            <a:endParaRPr sz="1467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92667" y="3887888"/>
            <a:ext cx="8448887" cy="14461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lang="en-US" sz="1667" b="1" dirty="0">
                <a:solidFill>
                  <a:srgbClr val="243C96"/>
                </a:solidFill>
                <a:latin typeface="Gill Sans MT"/>
                <a:cs typeface="Gill Sans MT"/>
              </a:rPr>
              <a:t>STATE AND NATIONAL </a:t>
            </a:r>
            <a:r>
              <a:rPr sz="1667" b="1" dirty="0">
                <a:solidFill>
                  <a:srgbClr val="243C96"/>
                </a:solidFill>
                <a:latin typeface="Gill Sans MT"/>
                <a:cs typeface="Gill Sans MT"/>
              </a:rPr>
              <a:t>MEMBERSHIP </a:t>
            </a:r>
            <a:r>
              <a:rPr sz="1667" b="1" spc="13" dirty="0">
                <a:solidFill>
                  <a:srgbClr val="243C96"/>
                </a:solidFill>
                <a:latin typeface="Gill Sans MT"/>
                <a:cs typeface="Gill Sans MT"/>
              </a:rPr>
              <a:t>GIVES </a:t>
            </a:r>
            <a:r>
              <a:rPr sz="1667" b="1" spc="-80" dirty="0">
                <a:solidFill>
                  <a:srgbClr val="243C96"/>
                </a:solidFill>
                <a:latin typeface="Gill Sans MT"/>
                <a:cs typeface="Gill Sans MT"/>
              </a:rPr>
              <a:t>YOU MUCH</a:t>
            </a:r>
            <a:r>
              <a:rPr sz="1667" b="1" spc="-13" dirty="0">
                <a:solidFill>
                  <a:srgbClr val="243C96"/>
                </a:solidFill>
                <a:latin typeface="Gill Sans MT"/>
                <a:cs typeface="Gill Sans MT"/>
              </a:rPr>
              <a:t> </a:t>
            </a:r>
            <a:r>
              <a:rPr sz="1667" b="1" dirty="0">
                <a:solidFill>
                  <a:srgbClr val="243C96"/>
                </a:solidFill>
                <a:latin typeface="Gill Sans MT"/>
                <a:cs typeface="Gill Sans MT"/>
              </a:rPr>
              <a:t>MORE.</a:t>
            </a:r>
            <a:endParaRPr sz="1667" dirty="0">
              <a:latin typeface="Gill Sans MT"/>
              <a:cs typeface="Gill Sans MT"/>
            </a:endParaRPr>
          </a:p>
          <a:p>
            <a:pPr marL="16933" marR="6773">
              <a:lnSpc>
                <a:spcPct val="109100"/>
              </a:lnSpc>
              <a:spcBef>
                <a:spcPts val="813"/>
              </a:spcBef>
            </a:pPr>
            <a:r>
              <a:rPr lang="en-US" sz="1467" spc="-47" dirty="0">
                <a:solidFill>
                  <a:srgbClr val="231F20"/>
                </a:solidFill>
                <a:latin typeface="Tahoma"/>
                <a:cs typeface="Tahoma"/>
              </a:rPr>
              <a:t>Membership in a SHAPE America state affiliate is a terrific complement to national membership. SHAPE America's affiliates are independent organizations, membership in one does not automatically mean membership in another. </a:t>
            </a:r>
          </a:p>
          <a:p>
            <a:pPr marL="16933" marR="6773">
              <a:lnSpc>
                <a:spcPct val="109100"/>
              </a:lnSpc>
              <a:spcBef>
                <a:spcPts val="813"/>
              </a:spcBef>
            </a:pPr>
            <a:r>
              <a:rPr lang="en-US" sz="1467" spc="-47" dirty="0">
                <a:solidFill>
                  <a:srgbClr val="231F20"/>
                </a:solidFill>
                <a:latin typeface="Tahoma"/>
                <a:cs typeface="Tahoma"/>
              </a:rPr>
              <a:t>Learn more at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b="1" spc="-47" dirty="0">
                <a:solidFill>
                  <a:srgbClr val="231F20"/>
                </a:solidFill>
                <a:latin typeface="Tahoma"/>
                <a:cs typeface="Tahoma"/>
              </a:rPr>
              <a:t>shapeamerica.org/membership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834203" y="623019"/>
            <a:ext cx="1965960" cy="35487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1467" b="1" spc="27" dirty="0">
                <a:solidFill>
                  <a:srgbClr val="FFFFFF"/>
                </a:solidFill>
                <a:latin typeface="Calibri"/>
                <a:cs typeface="Calibri"/>
              </a:rPr>
              <a:t>About</a:t>
            </a:r>
            <a:r>
              <a:rPr sz="1467" b="1" spc="-1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67" b="1" spc="67" dirty="0">
                <a:solidFill>
                  <a:srgbClr val="FFFFFF"/>
                </a:solidFill>
                <a:latin typeface="Calibri"/>
                <a:cs typeface="Calibri"/>
              </a:rPr>
              <a:t>SHAPE</a:t>
            </a:r>
            <a:r>
              <a:rPr sz="1467" b="1" spc="-1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67" b="1" spc="13" dirty="0">
                <a:solidFill>
                  <a:srgbClr val="FFFFFF"/>
                </a:solidFill>
                <a:latin typeface="Calibri"/>
                <a:cs typeface="Calibri"/>
              </a:rPr>
              <a:t>America</a:t>
            </a:r>
            <a:endParaRPr sz="1467" dirty="0">
              <a:latin typeface="Calibri"/>
              <a:cs typeface="Calibri"/>
            </a:endParaRPr>
          </a:p>
          <a:p>
            <a:pPr marL="16933" marR="369137">
              <a:lnSpc>
                <a:spcPct val="133300"/>
              </a:lnSpc>
              <a:spcBef>
                <a:spcPts val="573"/>
              </a:spcBef>
            </a:pPr>
            <a:r>
              <a:rPr sz="1133" spc="13" dirty="0">
                <a:solidFill>
                  <a:srgbClr val="231F20"/>
                </a:solidFill>
                <a:latin typeface="Tahoma"/>
                <a:cs typeface="Tahoma"/>
              </a:rPr>
              <a:t>SHAPE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dirty="0">
                <a:solidFill>
                  <a:srgbClr val="231F20"/>
                </a:solidFill>
                <a:latin typeface="Tahoma"/>
                <a:cs typeface="Tahoma"/>
              </a:rPr>
              <a:t>America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67" dirty="0">
                <a:solidFill>
                  <a:srgbClr val="231F20"/>
                </a:solidFill>
                <a:latin typeface="Tahoma"/>
                <a:cs typeface="Tahoma"/>
              </a:rPr>
              <a:t>–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7" dirty="0">
                <a:solidFill>
                  <a:srgbClr val="231F20"/>
                </a:solidFill>
                <a:latin typeface="Tahoma"/>
                <a:cs typeface="Tahoma"/>
              </a:rPr>
              <a:t>Society  of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Health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Physical</a:t>
            </a:r>
            <a:endParaRPr sz="1133" dirty="0">
              <a:latin typeface="Tahoma"/>
              <a:cs typeface="Tahoma"/>
            </a:endParaRPr>
          </a:p>
          <a:p>
            <a:pPr marL="16933" marR="6773">
              <a:lnSpc>
                <a:spcPct val="133300"/>
              </a:lnSpc>
            </a:pP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Educators</a:t>
            </a:r>
            <a:r>
              <a:rPr sz="1133" spc="-10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is</a:t>
            </a:r>
            <a:r>
              <a:rPr sz="1133" spc="-10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the</a:t>
            </a:r>
            <a:r>
              <a:rPr sz="1133" spc="-10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nation’s</a:t>
            </a:r>
            <a:r>
              <a:rPr sz="1133" spc="-10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largest 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membership organization </a:t>
            </a:r>
            <a:r>
              <a:rPr sz="1133" spc="-7" dirty="0">
                <a:solidFill>
                  <a:srgbClr val="231F20"/>
                </a:solidFill>
                <a:latin typeface="Tahoma"/>
                <a:cs typeface="Tahoma"/>
              </a:rPr>
              <a:t>of 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health and physical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education  </a:t>
            </a:r>
            <a:r>
              <a:rPr sz="1133" spc="-27" dirty="0">
                <a:solidFill>
                  <a:srgbClr val="231F20"/>
                </a:solidFill>
                <a:latin typeface="Tahoma"/>
                <a:cs typeface="Tahoma"/>
              </a:rPr>
              <a:t>professionals. </a:t>
            </a:r>
            <a:r>
              <a:rPr sz="1133" spc="-47" dirty="0">
                <a:solidFill>
                  <a:srgbClr val="231F20"/>
                </a:solidFill>
                <a:latin typeface="Tahoma"/>
                <a:cs typeface="Tahoma"/>
              </a:rPr>
              <a:t>The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organization 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sets</a:t>
            </a:r>
            <a:r>
              <a:rPr sz="1133" spc="-1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the</a:t>
            </a:r>
            <a:r>
              <a:rPr sz="1133" spc="-1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standard</a:t>
            </a:r>
            <a:r>
              <a:rPr sz="1133" spc="-1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for</a:t>
            </a:r>
            <a:r>
              <a:rPr sz="1133" spc="-1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health</a:t>
            </a:r>
            <a:r>
              <a:rPr sz="1133" spc="-1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and  physical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education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in</a:t>
            </a:r>
            <a:r>
              <a:rPr sz="1133" spc="-2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the</a:t>
            </a:r>
            <a:endParaRPr sz="1133" dirty="0">
              <a:latin typeface="Tahoma"/>
              <a:cs typeface="Tahoma"/>
            </a:endParaRPr>
          </a:p>
          <a:p>
            <a:pPr marL="16933" marR="16933">
              <a:lnSpc>
                <a:spcPct val="133300"/>
              </a:lnSpc>
            </a:pPr>
            <a:r>
              <a:rPr sz="1133" spc="-53" dirty="0">
                <a:solidFill>
                  <a:srgbClr val="231F20"/>
                </a:solidFill>
                <a:latin typeface="Tahoma"/>
                <a:cs typeface="Tahoma"/>
              </a:rPr>
              <a:t>U.S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is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33" dirty="0">
                <a:solidFill>
                  <a:srgbClr val="231F20"/>
                </a:solidFill>
                <a:latin typeface="Tahoma"/>
                <a:cs typeface="Tahoma"/>
              </a:rPr>
              <a:t>a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founding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partner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7" dirty="0">
                <a:solidFill>
                  <a:srgbClr val="231F20"/>
                </a:solidFill>
                <a:latin typeface="Tahoma"/>
                <a:cs typeface="Tahoma"/>
              </a:rPr>
              <a:t>of 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the Presidential </a:t>
            </a:r>
            <a:r>
              <a:rPr sz="1133" spc="-27" dirty="0">
                <a:solidFill>
                  <a:srgbClr val="231F20"/>
                </a:solidFill>
                <a:latin typeface="Tahoma"/>
                <a:cs typeface="Tahoma"/>
              </a:rPr>
              <a:t>Youth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Fitness  </a:t>
            </a:r>
            <a:r>
              <a:rPr sz="1133" spc="-27" dirty="0">
                <a:solidFill>
                  <a:srgbClr val="231F20"/>
                </a:solidFill>
                <a:latin typeface="Tahoma"/>
                <a:cs typeface="Tahoma"/>
              </a:rPr>
              <a:t>Program, </a:t>
            </a:r>
            <a:r>
              <a:rPr sz="1133" i="1" spc="-87" dirty="0">
                <a:solidFill>
                  <a:srgbClr val="231F20"/>
                </a:solidFill>
                <a:latin typeface="Lucida Sans"/>
                <a:cs typeface="Lucida Sans"/>
              </a:rPr>
              <a:t>Let’s </a:t>
            </a:r>
            <a:r>
              <a:rPr sz="1133" i="1" spc="-80" dirty="0">
                <a:solidFill>
                  <a:srgbClr val="231F20"/>
                </a:solidFill>
                <a:latin typeface="Lucida Sans"/>
                <a:cs typeface="Lucida Sans"/>
              </a:rPr>
              <a:t>Move! </a:t>
            </a:r>
            <a:r>
              <a:rPr sz="1133" dirty="0">
                <a:solidFill>
                  <a:srgbClr val="231F20"/>
                </a:solidFill>
                <a:latin typeface="Tahoma"/>
                <a:cs typeface="Tahoma"/>
              </a:rPr>
              <a:t>Active 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Schools</a:t>
            </a:r>
            <a:r>
              <a:rPr sz="1133" spc="-10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47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1133" spc="-18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47" dirty="0">
                <a:solidFill>
                  <a:srgbClr val="231F20"/>
                </a:solidFill>
                <a:latin typeface="Tahoma"/>
                <a:cs typeface="Tahoma"/>
              </a:rPr>
              <a:t>the</a:t>
            </a:r>
            <a:r>
              <a:rPr sz="1133" spc="-18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7" dirty="0">
                <a:solidFill>
                  <a:srgbClr val="231F20"/>
                </a:solidFill>
                <a:latin typeface="Tahoma"/>
                <a:cs typeface="Tahoma"/>
              </a:rPr>
              <a:t>Jump</a:t>
            </a:r>
            <a:r>
              <a:rPr sz="1133" spc="-18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47" dirty="0">
                <a:solidFill>
                  <a:srgbClr val="231F20"/>
                </a:solidFill>
                <a:latin typeface="Tahoma"/>
                <a:cs typeface="Tahoma"/>
              </a:rPr>
              <a:t>Rope</a:t>
            </a:r>
            <a:endParaRPr sz="1133" dirty="0">
              <a:latin typeface="Tahoma"/>
              <a:cs typeface="Tahoma"/>
            </a:endParaRPr>
          </a:p>
          <a:p>
            <a:pPr marL="16933" marR="343738">
              <a:lnSpc>
                <a:spcPct val="133300"/>
              </a:lnSpc>
            </a:pPr>
            <a:r>
              <a:rPr sz="1133" spc="-33" dirty="0">
                <a:solidFill>
                  <a:srgbClr val="231F20"/>
                </a:solidFill>
                <a:latin typeface="Tahoma"/>
                <a:cs typeface="Tahoma"/>
              </a:rPr>
              <a:t>For</a:t>
            </a:r>
            <a:r>
              <a:rPr sz="1133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33" dirty="0">
                <a:solidFill>
                  <a:srgbClr val="231F20"/>
                </a:solidFill>
                <a:latin typeface="Tahoma"/>
                <a:cs typeface="Tahoma"/>
              </a:rPr>
              <a:t>Heart/Hoops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7" dirty="0">
                <a:solidFill>
                  <a:srgbClr val="231F20"/>
                </a:solidFill>
                <a:latin typeface="Tahoma"/>
                <a:cs typeface="Tahoma"/>
              </a:rPr>
              <a:t>For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Heart  </a:t>
            </a:r>
            <a:r>
              <a:rPr sz="1133" spc="-27" dirty="0">
                <a:solidFill>
                  <a:srgbClr val="231F20"/>
                </a:solidFill>
                <a:latin typeface="Tahoma"/>
                <a:cs typeface="Tahoma"/>
              </a:rPr>
              <a:t>programs.</a:t>
            </a:r>
            <a:endParaRPr sz="1133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627744" y="2487506"/>
            <a:ext cx="1049867" cy="697499"/>
          </a:xfrm>
          <a:prstGeom prst="rect">
            <a:avLst/>
          </a:prstGeom>
          <a:solidFill>
            <a:srgbClr val="96CA4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933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33">
              <a:latin typeface="Times New Roman"/>
              <a:cs typeface="Times New Roman"/>
            </a:endParaRPr>
          </a:p>
          <a:p>
            <a:pPr marL="110911" marR="100751" indent="159169">
              <a:spcBef>
                <a:spcPts val="787"/>
              </a:spcBef>
            </a:pPr>
            <a:r>
              <a:rPr sz="1000" b="1" spc="133" dirty="0">
                <a:solidFill>
                  <a:srgbClr val="FFFFFF"/>
                </a:solidFill>
                <a:latin typeface="Calibri"/>
                <a:cs typeface="Calibri"/>
              </a:rPr>
              <a:t>ONLINE  </a:t>
            </a:r>
            <a:r>
              <a:rPr sz="1000" b="1" spc="173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000" b="1" spc="93" dirty="0">
                <a:solidFill>
                  <a:srgbClr val="FFFFFF"/>
                </a:solidFill>
                <a:latin typeface="Calibri"/>
                <a:cs typeface="Calibri"/>
              </a:rPr>
              <a:t>OMMUNITY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958143" y="2487506"/>
            <a:ext cx="1049867" cy="697499"/>
          </a:xfrm>
          <a:prstGeom prst="rect">
            <a:avLst/>
          </a:prstGeom>
          <a:solidFill>
            <a:srgbClr val="FBB04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933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33">
              <a:latin typeface="Times New Roman"/>
              <a:cs typeface="Times New Roman"/>
            </a:endParaRPr>
          </a:p>
          <a:p>
            <a:pPr marL="173562" marR="33019" indent="-136310">
              <a:spcBef>
                <a:spcPts val="787"/>
              </a:spcBef>
            </a:pPr>
            <a:r>
              <a:rPr sz="1000" b="1" spc="120" dirty="0">
                <a:solidFill>
                  <a:srgbClr val="FFFFFF"/>
                </a:solidFill>
                <a:latin typeface="Calibri"/>
                <a:cs typeface="Calibri"/>
              </a:rPr>
              <a:t>PROFE</a:t>
            </a:r>
            <a:r>
              <a:rPr sz="1000" b="1" spc="80" dirty="0">
                <a:solidFill>
                  <a:srgbClr val="FFFFFF"/>
                </a:solidFill>
                <a:latin typeface="Calibri"/>
                <a:cs typeface="Calibri"/>
              </a:rPr>
              <a:t>SSIONAL  </a:t>
            </a:r>
            <a:r>
              <a:rPr sz="1000" b="1" spc="133" dirty="0">
                <a:solidFill>
                  <a:srgbClr val="FFFFFF"/>
                </a:solidFill>
                <a:latin typeface="Calibri"/>
                <a:cs typeface="Calibri"/>
              </a:rPr>
              <a:t>JOURNALS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462529" y="2487509"/>
            <a:ext cx="1049867" cy="1049867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393522" y="0"/>
                </a:moveTo>
                <a:lnTo>
                  <a:pt x="344159" y="3066"/>
                </a:lnTo>
                <a:lnTo>
                  <a:pt x="296627" y="12018"/>
                </a:lnTo>
                <a:lnTo>
                  <a:pt x="251292" y="26488"/>
                </a:lnTo>
                <a:lnTo>
                  <a:pt x="208525" y="46107"/>
                </a:lnTo>
                <a:lnTo>
                  <a:pt x="168695" y="70506"/>
                </a:lnTo>
                <a:lnTo>
                  <a:pt x="132168" y="99316"/>
                </a:lnTo>
                <a:lnTo>
                  <a:pt x="99316" y="132168"/>
                </a:lnTo>
                <a:lnTo>
                  <a:pt x="70506" y="168695"/>
                </a:lnTo>
                <a:lnTo>
                  <a:pt x="46107" y="208525"/>
                </a:lnTo>
                <a:lnTo>
                  <a:pt x="26488" y="251292"/>
                </a:lnTo>
                <a:lnTo>
                  <a:pt x="12018" y="296627"/>
                </a:lnTo>
                <a:lnTo>
                  <a:pt x="3066" y="344159"/>
                </a:lnTo>
                <a:lnTo>
                  <a:pt x="0" y="393522"/>
                </a:lnTo>
                <a:lnTo>
                  <a:pt x="3066" y="442884"/>
                </a:lnTo>
                <a:lnTo>
                  <a:pt x="12018" y="490417"/>
                </a:lnTo>
                <a:lnTo>
                  <a:pt x="26488" y="535751"/>
                </a:lnTo>
                <a:lnTo>
                  <a:pt x="46107" y="578518"/>
                </a:lnTo>
                <a:lnTo>
                  <a:pt x="70506" y="618349"/>
                </a:lnTo>
                <a:lnTo>
                  <a:pt x="99316" y="654875"/>
                </a:lnTo>
                <a:lnTo>
                  <a:pt x="132168" y="687727"/>
                </a:lnTo>
                <a:lnTo>
                  <a:pt x="168695" y="716538"/>
                </a:lnTo>
                <a:lnTo>
                  <a:pt x="208525" y="740936"/>
                </a:lnTo>
                <a:lnTo>
                  <a:pt x="251292" y="760555"/>
                </a:lnTo>
                <a:lnTo>
                  <a:pt x="296627" y="775025"/>
                </a:lnTo>
                <a:lnTo>
                  <a:pt x="344159" y="783978"/>
                </a:lnTo>
                <a:lnTo>
                  <a:pt x="393522" y="787044"/>
                </a:lnTo>
                <a:lnTo>
                  <a:pt x="442884" y="783978"/>
                </a:lnTo>
                <a:lnTo>
                  <a:pt x="490417" y="775025"/>
                </a:lnTo>
                <a:lnTo>
                  <a:pt x="535751" y="760555"/>
                </a:lnTo>
                <a:lnTo>
                  <a:pt x="578518" y="740936"/>
                </a:lnTo>
                <a:lnTo>
                  <a:pt x="618349" y="716538"/>
                </a:lnTo>
                <a:lnTo>
                  <a:pt x="654875" y="687727"/>
                </a:lnTo>
                <a:lnTo>
                  <a:pt x="687727" y="654875"/>
                </a:lnTo>
                <a:lnTo>
                  <a:pt x="716538" y="618349"/>
                </a:lnTo>
                <a:lnTo>
                  <a:pt x="740936" y="578518"/>
                </a:lnTo>
                <a:lnTo>
                  <a:pt x="760555" y="535751"/>
                </a:lnTo>
                <a:lnTo>
                  <a:pt x="775025" y="490417"/>
                </a:lnTo>
                <a:lnTo>
                  <a:pt x="783978" y="442884"/>
                </a:lnTo>
                <a:lnTo>
                  <a:pt x="787044" y="393522"/>
                </a:lnTo>
                <a:lnTo>
                  <a:pt x="783978" y="344159"/>
                </a:lnTo>
                <a:lnTo>
                  <a:pt x="775025" y="296627"/>
                </a:lnTo>
                <a:lnTo>
                  <a:pt x="760555" y="251292"/>
                </a:lnTo>
                <a:lnTo>
                  <a:pt x="740936" y="208525"/>
                </a:lnTo>
                <a:lnTo>
                  <a:pt x="716538" y="168695"/>
                </a:lnTo>
                <a:lnTo>
                  <a:pt x="687727" y="132168"/>
                </a:lnTo>
                <a:lnTo>
                  <a:pt x="654875" y="99316"/>
                </a:lnTo>
                <a:lnTo>
                  <a:pt x="618349" y="70506"/>
                </a:lnTo>
                <a:lnTo>
                  <a:pt x="578518" y="46107"/>
                </a:lnTo>
                <a:lnTo>
                  <a:pt x="535751" y="26488"/>
                </a:lnTo>
                <a:lnTo>
                  <a:pt x="490417" y="12018"/>
                </a:lnTo>
                <a:lnTo>
                  <a:pt x="442884" y="3066"/>
                </a:lnTo>
                <a:lnTo>
                  <a:pt x="393522" y="0"/>
                </a:lnTo>
                <a:close/>
              </a:path>
            </a:pathLst>
          </a:custGeom>
          <a:solidFill>
            <a:srgbClr val="FBB04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" name="object 12"/>
          <p:cNvSpPr txBox="1"/>
          <p:nvPr/>
        </p:nvSpPr>
        <p:spPr>
          <a:xfrm>
            <a:off x="3637691" y="2859893"/>
            <a:ext cx="68326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645" marR="6773" indent="-35559"/>
            <a:r>
              <a:rPr sz="1000" b="1" spc="127" dirty="0">
                <a:solidFill>
                  <a:srgbClr val="FFFFFF"/>
                </a:solidFill>
                <a:latin typeface="Calibri"/>
                <a:cs typeface="Calibri"/>
              </a:rPr>
              <a:t>WEBINAR  </a:t>
            </a:r>
            <a:r>
              <a:rPr sz="1000" b="1" spc="147" dirty="0">
                <a:solidFill>
                  <a:srgbClr val="FFFFFF"/>
                </a:solidFill>
                <a:latin typeface="Calibri"/>
                <a:cs typeface="Calibri"/>
              </a:rPr>
              <a:t>LIBRARY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792945" y="2487509"/>
            <a:ext cx="1049867" cy="1049867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393522" y="0"/>
                </a:moveTo>
                <a:lnTo>
                  <a:pt x="344159" y="3066"/>
                </a:lnTo>
                <a:lnTo>
                  <a:pt x="296627" y="12018"/>
                </a:lnTo>
                <a:lnTo>
                  <a:pt x="251292" y="26488"/>
                </a:lnTo>
                <a:lnTo>
                  <a:pt x="208525" y="46107"/>
                </a:lnTo>
                <a:lnTo>
                  <a:pt x="168695" y="70506"/>
                </a:lnTo>
                <a:lnTo>
                  <a:pt x="132168" y="99316"/>
                </a:lnTo>
                <a:lnTo>
                  <a:pt x="99316" y="132168"/>
                </a:lnTo>
                <a:lnTo>
                  <a:pt x="70506" y="168695"/>
                </a:lnTo>
                <a:lnTo>
                  <a:pt x="46107" y="208525"/>
                </a:lnTo>
                <a:lnTo>
                  <a:pt x="26488" y="251292"/>
                </a:lnTo>
                <a:lnTo>
                  <a:pt x="12018" y="296627"/>
                </a:lnTo>
                <a:lnTo>
                  <a:pt x="3066" y="344159"/>
                </a:lnTo>
                <a:lnTo>
                  <a:pt x="0" y="393522"/>
                </a:lnTo>
                <a:lnTo>
                  <a:pt x="3066" y="442884"/>
                </a:lnTo>
                <a:lnTo>
                  <a:pt x="12018" y="490417"/>
                </a:lnTo>
                <a:lnTo>
                  <a:pt x="26488" y="535751"/>
                </a:lnTo>
                <a:lnTo>
                  <a:pt x="46107" y="578518"/>
                </a:lnTo>
                <a:lnTo>
                  <a:pt x="70506" y="618349"/>
                </a:lnTo>
                <a:lnTo>
                  <a:pt x="99316" y="654875"/>
                </a:lnTo>
                <a:lnTo>
                  <a:pt x="132168" y="687727"/>
                </a:lnTo>
                <a:lnTo>
                  <a:pt x="168695" y="716538"/>
                </a:lnTo>
                <a:lnTo>
                  <a:pt x="208525" y="740936"/>
                </a:lnTo>
                <a:lnTo>
                  <a:pt x="251292" y="760555"/>
                </a:lnTo>
                <a:lnTo>
                  <a:pt x="296627" y="775025"/>
                </a:lnTo>
                <a:lnTo>
                  <a:pt x="344159" y="783978"/>
                </a:lnTo>
                <a:lnTo>
                  <a:pt x="393522" y="787044"/>
                </a:lnTo>
                <a:lnTo>
                  <a:pt x="442884" y="783978"/>
                </a:lnTo>
                <a:lnTo>
                  <a:pt x="490417" y="775025"/>
                </a:lnTo>
                <a:lnTo>
                  <a:pt x="535751" y="760555"/>
                </a:lnTo>
                <a:lnTo>
                  <a:pt x="578518" y="740936"/>
                </a:lnTo>
                <a:lnTo>
                  <a:pt x="618349" y="716538"/>
                </a:lnTo>
                <a:lnTo>
                  <a:pt x="654875" y="687727"/>
                </a:lnTo>
                <a:lnTo>
                  <a:pt x="687727" y="654875"/>
                </a:lnTo>
                <a:lnTo>
                  <a:pt x="716538" y="618349"/>
                </a:lnTo>
                <a:lnTo>
                  <a:pt x="740936" y="578518"/>
                </a:lnTo>
                <a:lnTo>
                  <a:pt x="760555" y="535751"/>
                </a:lnTo>
                <a:lnTo>
                  <a:pt x="775025" y="490417"/>
                </a:lnTo>
                <a:lnTo>
                  <a:pt x="783978" y="442884"/>
                </a:lnTo>
                <a:lnTo>
                  <a:pt x="787044" y="393522"/>
                </a:lnTo>
                <a:lnTo>
                  <a:pt x="783978" y="344159"/>
                </a:lnTo>
                <a:lnTo>
                  <a:pt x="775025" y="296627"/>
                </a:lnTo>
                <a:lnTo>
                  <a:pt x="760555" y="251292"/>
                </a:lnTo>
                <a:lnTo>
                  <a:pt x="740936" y="208525"/>
                </a:lnTo>
                <a:lnTo>
                  <a:pt x="716538" y="168695"/>
                </a:lnTo>
                <a:lnTo>
                  <a:pt x="687727" y="132168"/>
                </a:lnTo>
                <a:lnTo>
                  <a:pt x="654875" y="99316"/>
                </a:lnTo>
                <a:lnTo>
                  <a:pt x="618349" y="70506"/>
                </a:lnTo>
                <a:lnTo>
                  <a:pt x="578518" y="46107"/>
                </a:lnTo>
                <a:lnTo>
                  <a:pt x="535751" y="26488"/>
                </a:lnTo>
                <a:lnTo>
                  <a:pt x="490417" y="12018"/>
                </a:lnTo>
                <a:lnTo>
                  <a:pt x="442884" y="3066"/>
                </a:lnTo>
                <a:lnTo>
                  <a:pt x="393522" y="0"/>
                </a:lnTo>
                <a:close/>
              </a:path>
            </a:pathLst>
          </a:custGeom>
          <a:solidFill>
            <a:srgbClr val="27AAE1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4" name="object 14"/>
          <p:cNvSpPr txBox="1"/>
          <p:nvPr/>
        </p:nvSpPr>
        <p:spPr>
          <a:xfrm>
            <a:off x="5904716" y="2859893"/>
            <a:ext cx="80941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6773" indent="17780"/>
            <a:r>
              <a:rPr sz="1000" b="1" spc="147" dirty="0">
                <a:solidFill>
                  <a:srgbClr val="FFFFFF"/>
                </a:solidFill>
                <a:latin typeface="Calibri"/>
                <a:cs typeface="Calibri"/>
              </a:rPr>
              <a:t>EXCLUSIVE  </a:t>
            </a:r>
            <a:r>
              <a:rPr sz="1000" b="1" spc="133" dirty="0">
                <a:solidFill>
                  <a:srgbClr val="FFFFFF"/>
                </a:solidFill>
                <a:latin typeface="Calibri"/>
                <a:cs typeface="Calibri"/>
              </a:rPr>
              <a:t>DISC</a:t>
            </a:r>
            <a:r>
              <a:rPr sz="1000" b="1" spc="140" dirty="0">
                <a:solidFill>
                  <a:srgbClr val="FFFFFF"/>
                </a:solidFill>
                <a:latin typeface="Calibri"/>
                <a:cs typeface="Calibri"/>
              </a:rPr>
              <a:t>OUN</a:t>
            </a:r>
            <a:r>
              <a:rPr sz="1000" b="1" spc="87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000" b="1" spc="173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8123361" y="2487509"/>
            <a:ext cx="1049867" cy="1049867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393522" y="0"/>
                </a:moveTo>
                <a:lnTo>
                  <a:pt x="344159" y="3066"/>
                </a:lnTo>
                <a:lnTo>
                  <a:pt x="296627" y="12018"/>
                </a:lnTo>
                <a:lnTo>
                  <a:pt x="251292" y="26488"/>
                </a:lnTo>
                <a:lnTo>
                  <a:pt x="208525" y="46107"/>
                </a:lnTo>
                <a:lnTo>
                  <a:pt x="168695" y="70506"/>
                </a:lnTo>
                <a:lnTo>
                  <a:pt x="132168" y="99316"/>
                </a:lnTo>
                <a:lnTo>
                  <a:pt x="99316" y="132168"/>
                </a:lnTo>
                <a:lnTo>
                  <a:pt x="70506" y="168695"/>
                </a:lnTo>
                <a:lnTo>
                  <a:pt x="46107" y="208525"/>
                </a:lnTo>
                <a:lnTo>
                  <a:pt x="26488" y="251292"/>
                </a:lnTo>
                <a:lnTo>
                  <a:pt x="12018" y="296627"/>
                </a:lnTo>
                <a:lnTo>
                  <a:pt x="3066" y="344159"/>
                </a:lnTo>
                <a:lnTo>
                  <a:pt x="0" y="393522"/>
                </a:lnTo>
                <a:lnTo>
                  <a:pt x="3066" y="442884"/>
                </a:lnTo>
                <a:lnTo>
                  <a:pt x="12018" y="490417"/>
                </a:lnTo>
                <a:lnTo>
                  <a:pt x="26488" y="535751"/>
                </a:lnTo>
                <a:lnTo>
                  <a:pt x="46107" y="578518"/>
                </a:lnTo>
                <a:lnTo>
                  <a:pt x="70506" y="618349"/>
                </a:lnTo>
                <a:lnTo>
                  <a:pt x="99316" y="654875"/>
                </a:lnTo>
                <a:lnTo>
                  <a:pt x="132168" y="687727"/>
                </a:lnTo>
                <a:lnTo>
                  <a:pt x="168695" y="716538"/>
                </a:lnTo>
                <a:lnTo>
                  <a:pt x="208525" y="740936"/>
                </a:lnTo>
                <a:lnTo>
                  <a:pt x="251292" y="760555"/>
                </a:lnTo>
                <a:lnTo>
                  <a:pt x="296627" y="775025"/>
                </a:lnTo>
                <a:lnTo>
                  <a:pt x="344159" y="783978"/>
                </a:lnTo>
                <a:lnTo>
                  <a:pt x="393522" y="787044"/>
                </a:lnTo>
                <a:lnTo>
                  <a:pt x="442884" y="783978"/>
                </a:lnTo>
                <a:lnTo>
                  <a:pt x="490417" y="775025"/>
                </a:lnTo>
                <a:lnTo>
                  <a:pt x="535751" y="760555"/>
                </a:lnTo>
                <a:lnTo>
                  <a:pt x="578518" y="740936"/>
                </a:lnTo>
                <a:lnTo>
                  <a:pt x="618349" y="716538"/>
                </a:lnTo>
                <a:lnTo>
                  <a:pt x="654875" y="687727"/>
                </a:lnTo>
                <a:lnTo>
                  <a:pt x="687727" y="654875"/>
                </a:lnTo>
                <a:lnTo>
                  <a:pt x="716538" y="618349"/>
                </a:lnTo>
                <a:lnTo>
                  <a:pt x="740936" y="578518"/>
                </a:lnTo>
                <a:lnTo>
                  <a:pt x="760555" y="535751"/>
                </a:lnTo>
                <a:lnTo>
                  <a:pt x="775025" y="490417"/>
                </a:lnTo>
                <a:lnTo>
                  <a:pt x="783978" y="442884"/>
                </a:lnTo>
                <a:lnTo>
                  <a:pt x="787044" y="393522"/>
                </a:lnTo>
                <a:lnTo>
                  <a:pt x="783978" y="344159"/>
                </a:lnTo>
                <a:lnTo>
                  <a:pt x="775025" y="296627"/>
                </a:lnTo>
                <a:lnTo>
                  <a:pt x="760555" y="251292"/>
                </a:lnTo>
                <a:lnTo>
                  <a:pt x="740936" y="208525"/>
                </a:lnTo>
                <a:lnTo>
                  <a:pt x="716538" y="168695"/>
                </a:lnTo>
                <a:lnTo>
                  <a:pt x="687727" y="132168"/>
                </a:lnTo>
                <a:lnTo>
                  <a:pt x="654875" y="99316"/>
                </a:lnTo>
                <a:lnTo>
                  <a:pt x="618349" y="70506"/>
                </a:lnTo>
                <a:lnTo>
                  <a:pt x="578518" y="46107"/>
                </a:lnTo>
                <a:lnTo>
                  <a:pt x="535751" y="26488"/>
                </a:lnTo>
                <a:lnTo>
                  <a:pt x="490417" y="12018"/>
                </a:lnTo>
                <a:lnTo>
                  <a:pt x="442884" y="3066"/>
                </a:lnTo>
                <a:lnTo>
                  <a:pt x="393522" y="0"/>
                </a:lnTo>
                <a:close/>
              </a:path>
            </a:pathLst>
          </a:custGeom>
          <a:solidFill>
            <a:srgbClr val="40AD49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" name="object 16"/>
          <p:cNvSpPr txBox="1"/>
          <p:nvPr/>
        </p:nvSpPr>
        <p:spPr>
          <a:xfrm>
            <a:off x="8213361" y="2859893"/>
            <a:ext cx="85344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6773" indent="96518"/>
            <a:r>
              <a:rPr sz="1000" b="1" spc="140" dirty="0">
                <a:solidFill>
                  <a:srgbClr val="FFFFFF"/>
                </a:solidFill>
                <a:latin typeface="Calibri"/>
                <a:cs typeface="Calibri"/>
              </a:rPr>
              <a:t>ACTIVITY  </a:t>
            </a:r>
            <a:r>
              <a:rPr sz="1000" b="1" spc="187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000" b="1" spc="152" dirty="0">
                <a:solidFill>
                  <a:srgbClr val="FFFFFF"/>
                </a:solidFill>
                <a:latin typeface="Calibri"/>
                <a:cs typeface="Calibri"/>
              </a:rPr>
              <a:t>ALEN</a:t>
            </a:r>
            <a:r>
              <a:rPr sz="1000" b="1" spc="127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000" b="1" spc="167" dirty="0">
                <a:solidFill>
                  <a:srgbClr val="FFFFFF"/>
                </a:solidFill>
                <a:latin typeface="Calibri"/>
                <a:cs typeface="Calibri"/>
              </a:rPr>
              <a:t>ARS</a:t>
            </a:r>
            <a:endParaRPr sz="10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6147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" r="2271"/>
          <a:stretch>
            <a:fillRect/>
          </a:stretch>
        </p:blipFill>
        <p:spPr>
          <a:xfrm rot="20864917">
            <a:off x="5266463" y="621061"/>
            <a:ext cx="6637355" cy="3733512"/>
          </a:xfrm>
        </p:spPr>
      </p:pic>
      <p:sp>
        <p:nvSpPr>
          <p:cNvPr id="13" name="TextBox 12"/>
          <p:cNvSpPr txBox="1"/>
          <p:nvPr/>
        </p:nvSpPr>
        <p:spPr>
          <a:xfrm>
            <a:off x="258865" y="1286256"/>
            <a:ext cx="5277343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b="1" dirty="0">
                <a:latin typeface="Franklin Gothic Book" panose="020B0503020102020204" pitchFamily="34" charset="0"/>
              </a:rPr>
              <a:t>2002:</a:t>
            </a:r>
            <a:r>
              <a:rPr lang="en-US" dirty="0">
                <a:latin typeface="Franklin Gothic Book" panose="020B0503020102020204" pitchFamily="34" charset="0"/>
              </a:rPr>
              <a:t> </a:t>
            </a:r>
            <a:r>
              <a:rPr lang="en-US" b="1" dirty="0">
                <a:latin typeface="Franklin Gothic Book" panose="020B0503020102020204" pitchFamily="34" charset="0"/>
              </a:rPr>
              <a:t>No Child Left Behind </a:t>
            </a:r>
            <a:r>
              <a:rPr lang="en-US" dirty="0">
                <a:latin typeface="Franklin Gothic Book" panose="020B0503020102020204" pitchFamily="34" charset="0"/>
              </a:rPr>
              <a:t>leaves</a:t>
            </a:r>
            <a:r>
              <a:rPr lang="en-US" b="1" dirty="0">
                <a:latin typeface="Franklin Gothic Book" panose="020B0503020102020204" pitchFamily="34" charset="0"/>
              </a:rPr>
              <a:t> </a:t>
            </a:r>
            <a:r>
              <a:rPr lang="en-US" dirty="0">
                <a:latin typeface="Franklin Gothic Book" panose="020B0503020102020204" pitchFamily="34" charset="0"/>
              </a:rPr>
              <a:t>health and physical education behind resulting in funding &amp; program cuts</a:t>
            </a:r>
            <a:br>
              <a:rPr lang="en-US" dirty="0">
                <a:latin typeface="Franklin Gothic Book" panose="020B0503020102020204" pitchFamily="34" charset="0"/>
              </a:rPr>
            </a:br>
            <a:endParaRPr lang="en-US" dirty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b="1" dirty="0">
                <a:latin typeface="Franklin Gothic Book" panose="020B0503020102020204" pitchFamily="34" charset="0"/>
              </a:rPr>
              <a:t>2002-2015: </a:t>
            </a:r>
            <a:r>
              <a:rPr lang="en-US" b="1" dirty="0">
                <a:latin typeface="Franklin Gothic Book" panose="020B0503020102020204" pitchFamily="34" charset="0"/>
              </a:rPr>
              <a:t>PEP grant advocacy </a:t>
            </a:r>
            <a:r>
              <a:rPr lang="en-US" dirty="0">
                <a:latin typeface="Franklin Gothic Book" panose="020B0503020102020204" pitchFamily="34" charset="0"/>
              </a:rPr>
              <a:t>is ongoing during this time period to retain only access to federal physical education funding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b="1" dirty="0">
                <a:latin typeface="Franklin Gothic Book" panose="020B0503020102020204" pitchFamily="34" charset="0"/>
              </a:rPr>
              <a:t>2010:</a:t>
            </a:r>
            <a:r>
              <a:rPr lang="en-US" dirty="0">
                <a:latin typeface="Franklin Gothic Book" panose="020B0503020102020204" pitchFamily="34" charset="0"/>
              </a:rPr>
              <a:t> </a:t>
            </a:r>
            <a:r>
              <a:rPr lang="en-US" b="1" dirty="0">
                <a:latin typeface="Franklin Gothic Book" panose="020B0503020102020204" pitchFamily="34" charset="0"/>
              </a:rPr>
              <a:t>PHYSICAL Act introduced</a:t>
            </a:r>
            <a:br>
              <a:rPr lang="en-US" dirty="0">
                <a:latin typeface="Franklin Gothic Book" panose="020B0503020102020204" pitchFamily="34" charset="0"/>
              </a:rPr>
            </a:br>
            <a:r>
              <a:rPr lang="en-US" dirty="0">
                <a:latin typeface="Franklin Gothic Book" panose="020B0503020102020204" pitchFamily="34" charset="0"/>
              </a:rPr>
              <a:t>SHAPE America champions legislation to elevate physical and health education to “core subjects” under federal education law</a:t>
            </a:r>
            <a:br>
              <a:rPr lang="en-US" dirty="0">
                <a:latin typeface="Franklin Gothic Book" panose="020B0503020102020204" pitchFamily="34" charset="0"/>
              </a:rPr>
            </a:br>
            <a:endParaRPr lang="en-US" dirty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b="1" dirty="0">
                <a:latin typeface="Franklin Gothic Book" panose="020B0503020102020204" pitchFamily="34" charset="0"/>
              </a:rPr>
              <a:t>2015: </a:t>
            </a:r>
            <a:r>
              <a:rPr lang="en-US" b="1" dirty="0">
                <a:latin typeface="Franklin Gothic Book" panose="020B0503020102020204" pitchFamily="34" charset="0"/>
              </a:rPr>
              <a:t>Every Student Succeeds Act passed!</a:t>
            </a:r>
          </a:p>
          <a:p>
            <a:r>
              <a:rPr lang="en-US" b="1" dirty="0">
                <a:latin typeface="Franklin Gothic Book" panose="020B0503020102020204" pitchFamily="34" charset="0"/>
              </a:rPr>
              <a:t>     </a:t>
            </a:r>
            <a:r>
              <a:rPr lang="en-US" dirty="0">
                <a:latin typeface="Franklin Gothic Book" panose="020B0503020102020204" pitchFamily="34" charset="0"/>
              </a:rPr>
              <a:t>Health and physical education are included as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     part of the definition of a “well-rounded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     education” which replaces term “core subjects”</a:t>
            </a:r>
          </a:p>
          <a:p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7876031" y="3095299"/>
            <a:ext cx="3848560" cy="3521702"/>
          </a:xfrm>
          <a:prstGeom prst="ellipse">
            <a:avLst/>
          </a:prstGeom>
          <a:solidFill>
            <a:srgbClr val="24A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8047546" y="3825098"/>
            <a:ext cx="350552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10 Years of Advocacy</a:t>
            </a:r>
            <a:br>
              <a:rPr lang="en-US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for </a:t>
            </a:r>
            <a:r>
              <a:rPr lang="en-US" sz="28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Health and 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Physical Education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16697" y="219456"/>
            <a:ext cx="10964863" cy="1066800"/>
          </a:xfrm>
        </p:spPr>
        <p:txBody>
          <a:bodyPr>
            <a:normAutofit/>
          </a:bodyPr>
          <a:lstStyle/>
          <a:p>
            <a:r>
              <a:rPr lang="en-US" dirty="0"/>
              <a:t>The Long and Winding Road</a:t>
            </a:r>
          </a:p>
        </p:txBody>
      </p:sp>
    </p:spTree>
    <p:extLst>
      <p:ext uri="{BB962C8B-B14F-4D97-AF65-F5344CB8AC3E}">
        <p14:creationId xmlns:p14="http://schemas.microsoft.com/office/powerpoint/2010/main" val="192648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A9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126748" y="1855959"/>
            <a:ext cx="12192000" cy="5739897"/>
          </a:xfrm>
        </p:spPr>
        <p:txBody>
          <a:bodyPr>
            <a:normAutofit/>
          </a:bodyPr>
          <a:lstStyle/>
          <a:p>
            <a:pPr marL="0" indent="0" algn="ctr" defTabSz="410730" hangingPunct="0">
              <a:buNone/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lang="en-US" sz="5400" kern="0" dirty="0">
                <a:solidFill>
                  <a:srgbClr val="FFFFFF"/>
                </a:solidFill>
                <a:sym typeface="Helvetica"/>
              </a:rPr>
              <a:t>Sets</a:t>
            </a:r>
            <a:r>
              <a:rPr lang="en-US" sz="5400" kern="0" dirty="0">
                <a:solidFill>
                  <a:schemeClr val="bg1"/>
                </a:solidFill>
                <a:sym typeface="Helvetica"/>
              </a:rPr>
              <a:t> </a:t>
            </a:r>
            <a:r>
              <a:rPr lang="en-US" sz="5400" kern="0" dirty="0">
                <a:solidFill>
                  <a:srgbClr val="FFC000"/>
                </a:solidFill>
                <a:sym typeface="Helvetica"/>
              </a:rPr>
              <a:t>new framework and funding</a:t>
            </a:r>
          </a:p>
          <a:p>
            <a:pPr marL="0" indent="0" algn="ctr" defTabSz="410730" hangingPunct="0">
              <a:buNone/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lang="en-US" sz="5400" kern="0" dirty="0">
                <a:solidFill>
                  <a:srgbClr val="FFFFFF"/>
                </a:solidFill>
                <a:sym typeface="Helvetica"/>
              </a:rPr>
              <a:t>for elementary and secondary education and </a:t>
            </a:r>
            <a:r>
              <a:rPr lang="en-US" sz="5400" kern="0" dirty="0">
                <a:solidFill>
                  <a:schemeClr val="bg1"/>
                </a:solidFill>
                <a:sym typeface="Helvetica"/>
              </a:rPr>
              <a:t>shifts focus to a </a:t>
            </a:r>
            <a:r>
              <a:rPr lang="en-US" sz="5400" kern="0" dirty="0">
                <a:solidFill>
                  <a:srgbClr val="FFC000"/>
                </a:solidFill>
                <a:sym typeface="Helvetica"/>
              </a:rPr>
              <a:t>“well-rounded education” </a:t>
            </a:r>
            <a:r>
              <a:rPr lang="en-US" sz="5400" kern="0" dirty="0">
                <a:solidFill>
                  <a:schemeClr val="bg1"/>
                </a:solidFill>
                <a:sym typeface="Helvetica"/>
              </a:rPr>
              <a:t>for all students</a:t>
            </a:r>
            <a:br>
              <a:rPr lang="en-US" sz="5400" kern="0" dirty="0">
                <a:solidFill>
                  <a:srgbClr val="FFC000"/>
                </a:solidFill>
                <a:sym typeface="Helvetica"/>
              </a:rPr>
            </a:br>
            <a:r>
              <a:rPr lang="en-US" sz="5400" kern="0" dirty="0">
                <a:solidFill>
                  <a:srgbClr val="FFC000"/>
                </a:solidFill>
                <a:sym typeface="Helvetica"/>
              </a:rPr>
              <a:t> </a:t>
            </a:r>
            <a:endParaRPr lang="en-US" sz="5400" kern="0" dirty="0">
              <a:solidFill>
                <a:schemeClr val="bg1"/>
              </a:solidFill>
              <a:sym typeface="Helvetica"/>
            </a:endParaRPr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280656" y="324415"/>
            <a:ext cx="11558257" cy="57398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ts val="900"/>
              </a:spcBef>
              <a:buFont typeface="Arial" panose="020B0604020202020204" pitchFamily="34" charset="0"/>
              <a:buChar char="•"/>
              <a:defRPr lang="en-US" sz="26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lang="en-US" sz="2200" b="0" kern="1200" baseline="0" dirty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410730" hangingPunct="0">
              <a:buFont typeface="Arial" panose="020B0604020202020204" pitchFamily="34" charset="0"/>
              <a:buNone/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lang="en-US" sz="7200" kern="0" dirty="0">
                <a:solidFill>
                  <a:srgbClr val="FFFFFF"/>
                </a:solidFill>
                <a:sym typeface="Helvetica"/>
              </a:rPr>
              <a:t>ESSA Changes the Game</a:t>
            </a:r>
            <a:endParaRPr lang="en-US" sz="7200" kern="0" dirty="0">
              <a:solidFill>
                <a:srgbClr val="FFC000"/>
              </a:solidFill>
              <a:sym typeface="Helvetica"/>
            </a:endParaRPr>
          </a:p>
          <a:p>
            <a:pPr marL="0" indent="0" algn="ctr" defTabSz="410730" hangingPunct="0">
              <a:buFont typeface="Arial" panose="020B0604020202020204" pitchFamily="34" charset="0"/>
              <a:buNone/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lang="en-US" sz="5400" kern="0" dirty="0">
              <a:solidFill>
                <a:schemeClr val="bg1"/>
              </a:solidFill>
              <a:latin typeface="+mn-lt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8514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Health &amp; Physical Education in ESSA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537009"/>
            <a:ext cx="8407399" cy="533400"/>
          </a:xfrm>
        </p:spPr>
        <p:txBody>
          <a:bodyPr/>
          <a:lstStyle/>
          <a:p>
            <a:r>
              <a:rPr lang="en-US" dirty="0"/>
              <a:t>Included in well-rounded education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2235821"/>
            <a:ext cx="8407399" cy="3429001"/>
          </a:xfrm>
        </p:spPr>
        <p:txBody>
          <a:bodyPr/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Replaces term “core subjects” from NCLB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Provides access to federal education funding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Title IV, Part A state block grants priority</a:t>
            </a:r>
          </a:p>
        </p:txBody>
      </p:sp>
    </p:spTree>
    <p:extLst>
      <p:ext uri="{BB962C8B-B14F-4D97-AF65-F5344CB8AC3E}">
        <p14:creationId xmlns:p14="http://schemas.microsoft.com/office/powerpoint/2010/main" val="372864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A9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0" y="1645923"/>
            <a:ext cx="12192000" cy="4328159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en-US" sz="7300" kern="0" dirty="0">
                <a:solidFill>
                  <a:srgbClr val="FFFFFF"/>
                </a:solidFill>
              </a:rPr>
              <a:t>English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rgbClr val="FFFFFF"/>
                </a:solidFill>
              </a:rPr>
              <a:t>reading/language arts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writing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rgbClr val="FFFFFF"/>
                </a:solidFill>
              </a:rPr>
              <a:t>science technology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engineering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mathematics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rgbClr val="FFFFFF"/>
                </a:solidFill>
              </a:rPr>
              <a:t>civics and government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rgbClr val="FFFFFF"/>
                </a:solidFill>
              </a:rPr>
              <a:t>economics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geography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 </a:t>
            </a:r>
            <a:r>
              <a:rPr lang="en-US" sz="7300" kern="0" dirty="0">
                <a:solidFill>
                  <a:srgbClr val="FFFFFF"/>
                </a:solidFill>
              </a:rPr>
              <a:t>foreign languages </a:t>
            </a:r>
            <a:r>
              <a:rPr lang="en-US" sz="7300" kern="0" dirty="0">
                <a:solidFill>
                  <a:schemeClr val="bg1"/>
                </a:solidFill>
              </a:rPr>
              <a:t>~ </a:t>
            </a:r>
            <a:r>
              <a:rPr lang="en-US" sz="7300" kern="0" dirty="0">
                <a:solidFill>
                  <a:srgbClr val="FFFFFF"/>
                </a:solidFill>
              </a:rPr>
              <a:t>computer science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arts </a:t>
            </a:r>
            <a:r>
              <a:rPr lang="en-US" sz="7300" kern="0" dirty="0">
                <a:solidFill>
                  <a:schemeClr val="bg1"/>
                </a:solidFill>
              </a:rPr>
              <a:t>~ </a:t>
            </a:r>
            <a:r>
              <a:rPr lang="en-US" sz="7300" kern="0" dirty="0">
                <a:solidFill>
                  <a:srgbClr val="FFFFFF"/>
                </a:solidFill>
              </a:rPr>
              <a:t>history</a:t>
            </a:r>
            <a:endParaRPr lang="en-US" sz="7300" kern="0" dirty="0"/>
          </a:p>
          <a:p>
            <a:pPr marL="0" indent="0" algn="ctr">
              <a:buNone/>
            </a:pPr>
            <a:r>
              <a:rPr lang="en-US" sz="7300" kern="0" dirty="0">
                <a:solidFill>
                  <a:srgbClr val="FFFFFF"/>
                </a:solidFill>
              </a:rPr>
              <a:t>career and technical education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music</a:t>
            </a:r>
            <a:br>
              <a:rPr lang="en-US" sz="9300" kern="0" dirty="0">
                <a:solidFill>
                  <a:schemeClr val="bg1"/>
                </a:solidFill>
              </a:rPr>
            </a:br>
            <a:r>
              <a:rPr lang="en-US" sz="10100" kern="0" dirty="0">
                <a:solidFill>
                  <a:srgbClr val="FFC000"/>
                </a:solidFill>
              </a:rPr>
              <a:t>health and physical education</a:t>
            </a:r>
            <a:r>
              <a:rPr lang="en-US" sz="5400" dirty="0">
                <a:solidFill>
                  <a:schemeClr val="bg1"/>
                </a:solidFill>
              </a:rPr>
              <a:t>. </a:t>
            </a:r>
          </a:p>
          <a:p>
            <a:endParaRPr lang="en-US" sz="5400" dirty="0"/>
          </a:p>
          <a:p>
            <a:pPr marL="0" indent="0">
              <a:buNone/>
            </a:pPr>
            <a:endParaRPr lang="en-US" sz="8800" dirty="0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3627150" y="4901192"/>
            <a:ext cx="4602450" cy="165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ts val="900"/>
              </a:spcBef>
              <a:buFont typeface="Arial" panose="020B0604020202020204" pitchFamily="34" charset="0"/>
              <a:buChar char="•"/>
              <a:defRPr lang="en-US" sz="26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lang="en-US" sz="2200" b="0" kern="1200" baseline="0" dirty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000" b="1" dirty="0">
                <a:solidFill>
                  <a:schemeClr val="bg1"/>
                </a:solidFill>
              </a:rPr>
              <a:t>18 subjects!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1670304" y="243856"/>
            <a:ext cx="9546336" cy="165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57175" indent="-257175" algn="l" defTabSz="685800" rtl="0" eaLnBrk="1" latinLnBrk="0" hangingPunct="1">
              <a:spcBef>
                <a:spcPts val="900"/>
              </a:spcBef>
              <a:buFont typeface="Arial" panose="020B0604020202020204" pitchFamily="34" charset="0"/>
              <a:buChar char="•"/>
              <a:defRPr lang="en-US" sz="26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lang="en-US" sz="2200" b="0" kern="1200" baseline="0" dirty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7200" b="1" dirty="0">
                <a:solidFill>
                  <a:schemeClr val="bg1"/>
                </a:solidFill>
              </a:rPr>
              <a:t>Well-Rounded Education</a:t>
            </a:r>
          </a:p>
        </p:txBody>
      </p:sp>
    </p:spTree>
    <p:extLst>
      <p:ext uri="{BB962C8B-B14F-4D97-AF65-F5344CB8AC3E}">
        <p14:creationId xmlns:p14="http://schemas.microsoft.com/office/powerpoint/2010/main" val="416265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ESSA Basics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510992"/>
            <a:ext cx="8407399" cy="3429001"/>
          </a:xfrm>
        </p:spPr>
        <p:txBody>
          <a:bodyPr>
            <a:norm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Government authority – shift to states &amp; school districts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Standards and assessments set by states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Elimination of AYP &amp; HQT – states will set benchmarks and teacher qualifications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Consolidation of programs (like PEP)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Flexibility in funding</a:t>
            </a:r>
          </a:p>
        </p:txBody>
      </p:sp>
    </p:spTree>
    <p:extLst>
      <p:ext uri="{BB962C8B-B14F-4D97-AF65-F5344CB8AC3E}">
        <p14:creationId xmlns:p14="http://schemas.microsoft.com/office/powerpoint/2010/main" val="337254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of ESSA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1" y="1270000"/>
            <a:ext cx="8153399" cy="533400"/>
          </a:xfrm>
        </p:spPr>
        <p:txBody>
          <a:bodyPr/>
          <a:lstStyle/>
          <a:p>
            <a:r>
              <a:rPr lang="en-US" dirty="0"/>
              <a:t>States and school districts are creating plans NOW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1" y="1968502"/>
            <a:ext cx="7831666" cy="3429001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2016–2017 school year is transition year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Funding for 2016–2017 school year under NCLB formulas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ESSA formula funding (Titles I, II, IV) allocated to states July 2017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States will submit plans to US Department of Education by September 2017</a:t>
            </a:r>
          </a:p>
          <a:p>
            <a:endParaRPr lang="en-US" dirty="0"/>
          </a:p>
        </p:txBody>
      </p:sp>
      <p:pic>
        <p:nvPicPr>
          <p:cNvPr id="2050" name="Picture 2" descr="http://mshorgas.weebly.com/uploads/5/7/2/7/57277787/6751029_ori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4284">
            <a:off x="8019815" y="909236"/>
            <a:ext cx="3422499" cy="340729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73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222025" y="1578266"/>
            <a:ext cx="6644979" cy="3847174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Title I – low income schools, flexible pot of $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Title II – professional development for school employees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Title IV, Part A – Student Support and Academic Enrichment Grants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Title IV, Part B – 21</a:t>
            </a:r>
            <a:r>
              <a:rPr lang="en-US" baseline="30000" dirty="0"/>
              <a:t>st</a:t>
            </a:r>
            <a:r>
              <a:rPr lang="en-US" dirty="0"/>
              <a:t> Century Community Learning Centers (afterschool and summer programs)</a:t>
            </a:r>
          </a:p>
          <a:p>
            <a:endParaRPr lang="en-US" dirty="0"/>
          </a:p>
        </p:txBody>
      </p:sp>
      <p:pic>
        <p:nvPicPr>
          <p:cNvPr id="5" name="Picture 5" descr="C:\Users\cbraxton\AppData\Local\Microsoft\Windows\Temporary Internet Files\Content.IE5\A5FUQSJG\MP90040492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8" r="27380"/>
          <a:stretch>
            <a:fillRect/>
          </a:stretch>
        </p:blipFill>
        <p:spPr bwMode="auto">
          <a:xfrm>
            <a:off x="232644" y="402336"/>
            <a:ext cx="3684582" cy="502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2025" y="402336"/>
            <a:ext cx="7869712" cy="1066800"/>
          </a:xfrm>
        </p:spPr>
        <p:txBody>
          <a:bodyPr>
            <a:normAutofit fontScale="90000"/>
          </a:bodyPr>
          <a:lstStyle/>
          <a:p>
            <a:r>
              <a:rPr lang="en-US" dirty="0"/>
              <a:t>ESSA Funding Opportunities for HPE</a:t>
            </a:r>
          </a:p>
        </p:txBody>
      </p:sp>
    </p:spTree>
    <p:extLst>
      <p:ext uri="{BB962C8B-B14F-4D97-AF65-F5344CB8AC3E}">
        <p14:creationId xmlns:p14="http://schemas.microsoft.com/office/powerpoint/2010/main" val="190448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SHAPE America Text Slide_Capito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HAPE America Text Slide_ESS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3.xml><?xml version="1.0" encoding="utf-8"?>
<a:theme xmlns:a="http://schemas.openxmlformats.org/drawingml/2006/main" name="SHAPE America Text Slide_APEN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4.xml><?xml version="1.0" encoding="utf-8"?>
<a:theme xmlns:a="http://schemas.openxmlformats.org/drawingml/2006/main" name="1_SHAPE America Text Slide_Jum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5.xml><?xml version="1.0" encoding="utf-8"?>
<a:theme xmlns:a="http://schemas.openxmlformats.org/drawingml/2006/main" name="SHAPE America Text Slide_Healt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6.xml><?xml version="1.0" encoding="utf-8"?>
<a:theme xmlns:a="http://schemas.openxmlformats.org/drawingml/2006/main" name="SHAPE America Text Slide_Educato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7.xml><?xml version="1.0" encoding="utf-8"?>
<a:theme xmlns:a="http://schemas.openxmlformats.org/drawingml/2006/main" name="4_SHAPE America 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8.xml><?xml version="1.0" encoding="utf-8"?>
<a:theme xmlns:a="http://schemas.openxmlformats.org/drawingml/2006/main" name="2_SHAPE America 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9.xml><?xml version="1.0" encoding="utf-8"?>
<a:theme xmlns:a="http://schemas.openxmlformats.org/drawingml/2006/main" name="1_SHAPE America Text Slide-NO IMAGE AT BOTT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3357EE32-DC91-456A-BDDD-C715919769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SHAPE America PowerPoint Template_PETEHETE</Template>
  <TotalTime>1242</TotalTime>
  <Words>1438</Words>
  <Application>Microsoft Office PowerPoint</Application>
  <PresentationFormat>Widescreen</PresentationFormat>
  <Paragraphs>207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29</vt:i4>
      </vt:variant>
    </vt:vector>
  </HeadingPairs>
  <TitlesOfParts>
    <vt:vector size="49" baseType="lpstr">
      <vt:lpstr>Arial</vt:lpstr>
      <vt:lpstr>Calibri</vt:lpstr>
      <vt:lpstr>Courier New</vt:lpstr>
      <vt:lpstr>Franklin Gothic Book</vt:lpstr>
      <vt:lpstr>Franklin Gothic Demi</vt:lpstr>
      <vt:lpstr>Gill Sans MT</vt:lpstr>
      <vt:lpstr>Helvetica</vt:lpstr>
      <vt:lpstr>Lucida Sans</vt:lpstr>
      <vt:lpstr>Tahoma</vt:lpstr>
      <vt:lpstr>Times New Roman</vt:lpstr>
      <vt:lpstr>Wingdings</vt:lpstr>
      <vt:lpstr>SHAPE America Text Slide_Capitol</vt:lpstr>
      <vt:lpstr>SHAPE America Text Slide_ESSA</vt:lpstr>
      <vt:lpstr>SHAPE America Text Slide_APENs</vt:lpstr>
      <vt:lpstr>1_SHAPE America Text Slide_Jump</vt:lpstr>
      <vt:lpstr>SHAPE America Text Slide_Health</vt:lpstr>
      <vt:lpstr>SHAPE America Text Slide_Educator</vt:lpstr>
      <vt:lpstr>4_SHAPE America Text Slide</vt:lpstr>
      <vt:lpstr>2_SHAPE America Text Slide</vt:lpstr>
      <vt:lpstr>1_SHAPE America Text Slide-NO IMAGE AT BOTTOM</vt:lpstr>
      <vt:lpstr>Every Student Succeeds Act </vt:lpstr>
      <vt:lpstr>PowerPoint Presentation</vt:lpstr>
      <vt:lpstr>The Long and Winding Road</vt:lpstr>
      <vt:lpstr>PowerPoint Presentation</vt:lpstr>
      <vt:lpstr>Health &amp; Physical Education in ESSA</vt:lpstr>
      <vt:lpstr>PowerPoint Presentation</vt:lpstr>
      <vt:lpstr>ESSA Basics</vt:lpstr>
      <vt:lpstr>Implementation of ESSA</vt:lpstr>
      <vt:lpstr>ESSA Funding Opportunities for HPE</vt:lpstr>
      <vt:lpstr>Title I Opportunities</vt:lpstr>
      <vt:lpstr>State Accountability Plan Requirements</vt:lpstr>
      <vt:lpstr>School Quality Indicator</vt:lpstr>
      <vt:lpstr>Other Title I Opportunities</vt:lpstr>
      <vt:lpstr>Title II Opportunities</vt:lpstr>
      <vt:lpstr>Title IV, Part A</vt:lpstr>
      <vt:lpstr>Distribution of Funds: Title IV, Part A</vt:lpstr>
      <vt:lpstr>Title IV, Part A Appropriations</vt:lpstr>
      <vt:lpstr>Take Action Now!</vt:lpstr>
      <vt:lpstr>State &amp; School District Plans</vt:lpstr>
      <vt:lpstr>Engage Stakeholders</vt:lpstr>
      <vt:lpstr>School District Priorities for ESSA Funding</vt:lpstr>
      <vt:lpstr>PowerPoint Presentation</vt:lpstr>
      <vt:lpstr>PowerPoint Presentation</vt:lpstr>
      <vt:lpstr>Maine AHPERD Advocates for YOU!</vt:lpstr>
      <vt:lpstr>Maine Education Stakeholders</vt:lpstr>
      <vt:lpstr>What Can We Do?</vt:lpstr>
      <vt:lpstr>Top 10 Tools for ESSA</vt:lpstr>
      <vt:lpstr>Top 10 Tools for ESSA</vt:lpstr>
      <vt:lpstr>Join SHAPE America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Diana Snyder</dc:creator>
  <cp:lastModifiedBy>Janae Nelson</cp:lastModifiedBy>
  <cp:revision>150</cp:revision>
  <dcterms:created xsi:type="dcterms:W3CDTF">2015-10-25T21:50:48Z</dcterms:created>
  <dcterms:modified xsi:type="dcterms:W3CDTF">2017-06-14T15:55:49Z</dcterms:modified>
</cp:coreProperties>
</file>